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50" r:id="rId1"/>
    <p:sldMasterId id="2147483673" r:id="rId2"/>
    <p:sldMasterId id="2147483723" r:id="rId3"/>
  </p:sldMasterIdLst>
  <p:notesMasterIdLst>
    <p:notesMasterId r:id="rId25"/>
  </p:notesMasterIdLst>
  <p:sldIdLst>
    <p:sldId id="258" r:id="rId4"/>
    <p:sldId id="690" r:id="rId5"/>
    <p:sldId id="261" r:id="rId6"/>
    <p:sldId id="275" r:id="rId7"/>
    <p:sldId id="276" r:id="rId8"/>
    <p:sldId id="375" r:id="rId9"/>
    <p:sldId id="689" r:id="rId10"/>
    <p:sldId id="688" r:id="rId11"/>
    <p:sldId id="681" r:id="rId12"/>
    <p:sldId id="674" r:id="rId13"/>
    <p:sldId id="676" r:id="rId14"/>
    <p:sldId id="677" r:id="rId15"/>
    <p:sldId id="679" r:id="rId16"/>
    <p:sldId id="680" r:id="rId17"/>
    <p:sldId id="683" r:id="rId18"/>
    <p:sldId id="675" r:id="rId19"/>
    <p:sldId id="672" r:id="rId20"/>
    <p:sldId id="684" r:id="rId21"/>
    <p:sldId id="682" r:id="rId22"/>
    <p:sldId id="685" r:id="rId23"/>
    <p:sldId id="686" r:id="rId24"/>
  </p:sldIdLst>
  <p:sldSz cx="9144000" cy="6858000" type="screen4x3"/>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15:clr>
            <a:srgbClr val="A4A3A4"/>
          </p15:clr>
        </p15:guide>
        <p15:guide id="2">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0523" autoAdjust="0"/>
    <p:restoredTop sz="70233" autoAdjust="0"/>
  </p:normalViewPr>
  <p:slideViewPr>
    <p:cSldViewPr snapToGrid="0" snapToObjects="1" showGuides="1">
      <p:cViewPr varScale="1">
        <p:scale>
          <a:sx n="48" d="100"/>
          <a:sy n="48" d="100"/>
        </p:scale>
        <p:origin x="1996" y="40"/>
      </p:cViewPr>
      <p:guideLst>
        <p:guide orient="horz"/>
        <p:guide/>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package" Target="../embeddings/Microsoft_Excel_Worksheet1.xlsx"/><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package" Target="../embeddings/Microsoft_Excel_Worksheet2.xlsx"/><Relationship Id="rId2" Type="http://schemas.microsoft.com/office/2011/relationships/chartColorStyle" Target="colors3.xml"/><Relationship Id="rId1" Type="http://schemas.microsoft.com/office/2011/relationships/chartStyle" Target="style3.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6"/>
    </mc:Choice>
    <mc:Fallback>
      <c:style val="6"/>
    </mc:Fallback>
  </mc:AlternateContent>
  <c:chart>
    <c:autoTitleDeleted val="1"/>
    <c:view3D>
      <c:rotX val="0"/>
      <c:rotY val="0"/>
      <c:depthPercent val="60"/>
      <c:rAngAx val="0"/>
      <c:perspective val="100"/>
    </c:view3D>
    <c:floor>
      <c:thickness val="0"/>
      <c:spPr>
        <a:solidFill>
          <a:schemeClr val="lt1">
            <a:lumMod val="95000"/>
          </a:schemeClr>
        </a:solid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9.3075507794845205E-2"/>
          <c:y val="1.431741118710027E-2"/>
          <c:w val="0.90692449220515481"/>
          <c:h val="0.93824496514806943"/>
        </c:manualLayout>
      </c:layout>
      <c:bar3DChart>
        <c:barDir val="col"/>
        <c:grouping val="clustered"/>
        <c:varyColors val="0"/>
        <c:ser>
          <c:idx val="0"/>
          <c:order val="0"/>
          <c:tx>
            <c:v>Fiscal Year</c:v>
          </c:tx>
          <c:spPr>
            <a:solidFill>
              <a:schemeClr val="accent4">
                <a:alpha val="85000"/>
              </a:schemeClr>
            </a:solidFill>
            <a:ln w="9525" cap="flat" cmpd="sng" algn="ctr">
              <a:solidFill>
                <a:schemeClr val="accent4">
                  <a:lumMod val="75000"/>
                </a:schemeClr>
              </a:solidFill>
              <a:round/>
            </a:ln>
            <a:effectLst/>
            <a:sp3d contourW="9525">
              <a:contourClr>
                <a:schemeClr val="accent4">
                  <a:lumMod val="75000"/>
                </a:schemeClr>
              </a:contourClr>
            </a:sp3d>
          </c:spPr>
          <c:invertIfNegative val="0"/>
          <c:cat>
            <c:strRef>
              <c:f>Sheet1!$A$1:$A$5</c:f>
              <c:strCache>
                <c:ptCount val="5"/>
                <c:pt idx="0">
                  <c:v>2005-06</c:v>
                </c:pt>
                <c:pt idx="1">
                  <c:v>2010-11</c:v>
                </c:pt>
                <c:pt idx="2">
                  <c:v>2013-14</c:v>
                </c:pt>
                <c:pt idx="3">
                  <c:v>2016-17</c:v>
                </c:pt>
                <c:pt idx="4">
                  <c:v>2020-21</c:v>
                </c:pt>
              </c:strCache>
            </c:strRef>
          </c:cat>
          <c:val>
            <c:numRef>
              <c:f>Sheet1!$B$1:$B$5</c:f>
              <c:numCache>
                <c:formatCode>#,##0</c:formatCode>
                <c:ptCount val="5"/>
                <c:pt idx="0">
                  <c:v>57399515</c:v>
                </c:pt>
                <c:pt idx="1">
                  <c:v>54564391</c:v>
                </c:pt>
                <c:pt idx="2">
                  <c:v>41639003</c:v>
                </c:pt>
                <c:pt idx="3">
                  <c:v>41158494</c:v>
                </c:pt>
                <c:pt idx="4">
                  <c:v>48490753</c:v>
                </c:pt>
              </c:numCache>
            </c:numRef>
          </c:val>
          <c:extLst>
            <c:ext xmlns:c16="http://schemas.microsoft.com/office/drawing/2014/chart" uri="{C3380CC4-5D6E-409C-BE32-E72D297353CC}">
              <c16:uniqueId val="{00000000-6492-4161-8093-77FDCEB1E26E}"/>
            </c:ext>
          </c:extLst>
        </c:ser>
        <c:dLbls>
          <c:showLegendKey val="0"/>
          <c:showVal val="0"/>
          <c:showCatName val="0"/>
          <c:showSerName val="0"/>
          <c:showPercent val="0"/>
          <c:showBubbleSize val="0"/>
        </c:dLbls>
        <c:gapWidth val="65"/>
        <c:shape val="box"/>
        <c:axId val="214218832"/>
        <c:axId val="214219224"/>
        <c:axId val="0"/>
      </c:bar3DChart>
      <c:catAx>
        <c:axId val="214218832"/>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900" b="1" i="0" u="none" strike="noStrike" kern="1200" cap="all" baseline="0">
                <a:solidFill>
                  <a:schemeClr val="dk1">
                    <a:lumMod val="75000"/>
                    <a:lumOff val="25000"/>
                  </a:schemeClr>
                </a:solidFill>
                <a:latin typeface="+mn-lt"/>
                <a:ea typeface="+mn-ea"/>
                <a:cs typeface="+mn-cs"/>
              </a:defRPr>
            </a:pPr>
            <a:endParaRPr lang="en-US"/>
          </a:p>
        </c:txPr>
        <c:crossAx val="214219224"/>
        <c:crosses val="autoZero"/>
        <c:auto val="1"/>
        <c:lblAlgn val="ctr"/>
        <c:lblOffset val="100"/>
        <c:noMultiLvlLbl val="0"/>
      </c:catAx>
      <c:valAx>
        <c:axId val="214219224"/>
        <c:scaling>
          <c:orientation val="minMax"/>
        </c:scaling>
        <c:delete val="0"/>
        <c:axPos val="l"/>
        <c:majorGridlines>
          <c:spPr>
            <a:ln w="9525" cap="flat" cmpd="sng" algn="ctr">
              <a:solidFill>
                <a:schemeClr val="dk1">
                  <a:lumMod val="15000"/>
                  <a:lumOff val="85000"/>
                </a:schemeClr>
              </a:solidFill>
              <a:round/>
            </a:ln>
            <a:effectLst/>
          </c:spPr>
        </c:majorGridlines>
        <c:minorGridlines>
          <c:spPr>
            <a:ln w="9525" cap="flat" cmpd="sng" algn="ctr">
              <a:solidFill>
                <a:schemeClr val="dk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dk1">
                    <a:lumMod val="75000"/>
                    <a:lumOff val="25000"/>
                  </a:schemeClr>
                </a:solidFill>
                <a:effectLst>
                  <a:outerShdw dir="5400000" sx="102000" sy="102000" algn="ctr" rotWithShape="0">
                    <a:srgbClr val="000000"/>
                  </a:outerShdw>
                </a:effectLst>
                <a:latin typeface="Arial Black" panose="020B0A04020102020204" pitchFamily="34" charset="0"/>
                <a:ea typeface="+mn-ea"/>
                <a:cs typeface="+mn-cs"/>
              </a:defRPr>
            </a:pPr>
            <a:endParaRPr lang="en-US"/>
          </a:p>
        </c:txPr>
        <c:crossAx val="214218832"/>
        <c:crosses val="autoZero"/>
        <c:crossBetween val="between"/>
      </c:valAx>
      <c:spPr>
        <a:noFill/>
        <a:ln>
          <a:noFill/>
        </a:ln>
        <a:effectLst>
          <a:outerShdw blurRad="101600" dist="50800" dir="5400000" algn="ctr" rotWithShape="0">
            <a:srgbClr val="000000">
              <a:alpha val="64000"/>
            </a:srgbClr>
          </a:outerShdw>
          <a:softEdge rad="1054100"/>
        </a:effectLst>
      </c:spPr>
    </c:plotArea>
    <c:plotVisOnly val="1"/>
    <c:dispBlanksAs val="gap"/>
    <c:showDLblsOverMax val="0"/>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manualLayout>
          <c:layoutTarget val="inner"/>
          <c:xMode val="edge"/>
          <c:yMode val="edge"/>
          <c:x val="3.165445214738432E-2"/>
          <c:y val="5.338678570184361E-2"/>
          <c:w val="0.93350274203154759"/>
          <c:h val="0.94661321429815637"/>
        </c:manualLayout>
      </c:layout>
      <c:pie3DChart>
        <c:varyColors val="1"/>
        <c:dLbls>
          <c:dLblPos val="outEnd"/>
          <c:showLegendKey val="0"/>
          <c:showVal val="1"/>
          <c:showCatName val="1"/>
          <c:showSerName val="0"/>
          <c:showPercent val="0"/>
          <c:showBubbleSize val="0"/>
          <c:showLeaderLines val="0"/>
        </c:dLbls>
      </c:pie3D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100"/>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view3D>
      <c:rotX val="30"/>
      <c:rotY val="0"/>
      <c:depthPercent val="100"/>
      <c:rAngAx val="0"/>
    </c:view3D>
    <c:floor>
      <c:thickness val="0"/>
      <c:spPr>
        <a:noFill/>
        <a:ln>
          <a:noFill/>
        </a:ln>
        <a:effectLst/>
        <a:sp3d/>
      </c:spPr>
    </c:floor>
    <c:sideWall>
      <c:thickness val="0"/>
      <c:spPr>
        <a:noFill/>
        <a:ln>
          <a:noFill/>
        </a:ln>
        <a:effectLst/>
        <a:sp3d/>
      </c:spPr>
    </c:sideWall>
    <c:backWall>
      <c:thickness val="0"/>
      <c:spPr>
        <a:noFill/>
        <a:ln>
          <a:noFill/>
        </a:ln>
        <a:effectLst/>
        <a:sp3d/>
      </c:spPr>
    </c:backWall>
    <c:plotArea>
      <c:layout/>
      <c:pie3DChart>
        <c:varyColors val="1"/>
        <c:ser>
          <c:idx val="0"/>
          <c:order val="0"/>
          <c:tx>
            <c:strRef>
              <c:f>Sheet1!$B$1</c:f>
              <c:strCache>
                <c:ptCount val="1"/>
                <c:pt idx="0">
                  <c:v>Activity</c:v>
                </c:pt>
              </c:strCache>
            </c:strRef>
          </c:tx>
          <c:dPt>
            <c:idx val="0"/>
            <c:bubble3D val="0"/>
            <c:spPr>
              <a:solidFill>
                <a:schemeClr val="accent2"/>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1-256A-45D5-BED8-58CC805C6D69}"/>
              </c:ext>
            </c:extLst>
          </c:dPt>
          <c:dPt>
            <c:idx val="1"/>
            <c:bubble3D val="0"/>
            <c:spPr>
              <a:solidFill>
                <a:schemeClr val="accent4"/>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2-256A-45D5-BED8-58CC805C6D69}"/>
              </c:ext>
            </c:extLst>
          </c:dPt>
          <c:dPt>
            <c:idx val="2"/>
            <c:bubble3D val="0"/>
            <c:spPr>
              <a:solidFill>
                <a:schemeClr val="accent6"/>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3-256A-45D5-BED8-58CC805C6D69}"/>
              </c:ext>
            </c:extLst>
          </c:dPt>
          <c:dPt>
            <c:idx val="3"/>
            <c:bubble3D val="0"/>
            <c:spPr>
              <a:solidFill>
                <a:schemeClr val="accent2">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4-256A-45D5-BED8-58CC805C6D69}"/>
              </c:ext>
            </c:extLst>
          </c:dPt>
          <c:dPt>
            <c:idx val="4"/>
            <c:bubble3D val="0"/>
            <c:spPr>
              <a:solidFill>
                <a:schemeClr val="accent4">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5-256A-45D5-BED8-58CC805C6D69}"/>
              </c:ext>
            </c:extLst>
          </c:dPt>
          <c:dPt>
            <c:idx val="5"/>
            <c:bubble3D val="0"/>
            <c:spPr>
              <a:solidFill>
                <a:schemeClr val="accent6">
                  <a:lumMod val="6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6-256A-45D5-BED8-58CC805C6D69}"/>
              </c:ext>
            </c:extLst>
          </c:dPt>
          <c:dPt>
            <c:idx val="6"/>
            <c:bubble3D val="0"/>
            <c:spPr>
              <a:solidFill>
                <a:schemeClr val="accent2">
                  <a:lumMod val="80000"/>
                  <a:lumOff val="20000"/>
                </a:schemeClr>
              </a:solidFill>
              <a:ln>
                <a:noFill/>
              </a:ln>
              <a:effectLst>
                <a:outerShdw blurRad="88900" sx="102000" sy="102000" algn="ctr" rotWithShape="0">
                  <a:prstClr val="black">
                    <a:alpha val="10000"/>
                  </a:prstClr>
                </a:outerShdw>
              </a:effectLst>
              <a:scene3d>
                <a:camera prst="orthographicFront"/>
                <a:lightRig rig="threePt" dir="t"/>
              </a:scene3d>
              <a:sp3d>
                <a:bevelT w="127000" h="127000"/>
                <a:bevelB w="127000" h="127000"/>
              </a:sp3d>
            </c:spPr>
            <c:extLst>
              <c:ext xmlns:c16="http://schemas.microsoft.com/office/drawing/2014/chart" uri="{C3380CC4-5D6E-409C-BE32-E72D297353CC}">
                <c16:uniqueId val="{00000007-256A-45D5-BED8-58CC805C6D69}"/>
              </c:ext>
            </c:extLst>
          </c:dPt>
          <c:dLbls>
            <c:dLbl>
              <c:idx val="0"/>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1-256A-45D5-BED8-58CC805C6D69}"/>
                </c:ext>
              </c:extLst>
            </c:dLbl>
            <c:dLbl>
              <c:idx val="1"/>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2-256A-45D5-BED8-58CC805C6D69}"/>
                </c:ext>
              </c:extLst>
            </c:dLbl>
            <c:dLbl>
              <c:idx val="2"/>
              <c:layout>
                <c:manualLayout>
                  <c:x val="2.8278688828779836E-2"/>
                  <c:y val="-9.3749999999999997E-3"/>
                </c:manualLayout>
              </c:layout>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ext>
                <c:ext xmlns:c16="http://schemas.microsoft.com/office/drawing/2014/chart" uri="{C3380CC4-5D6E-409C-BE32-E72D297353CC}">
                  <c16:uniqueId val="{00000003-256A-45D5-BED8-58CC805C6D69}"/>
                </c:ext>
              </c:extLst>
            </c:dLbl>
            <c:dLbl>
              <c:idx val="3"/>
              <c:layout>
                <c:manualLayout>
                  <c:x val="-3.7704944675318125E-2"/>
                  <c:y val="-7.439637128570098E-9"/>
                </c:manualLayout>
              </c:layout>
              <c:spPr>
                <a:solidFill>
                  <a:schemeClr val="bg2"/>
                </a:solid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60000"/>
                        </a:schemeClr>
                      </a:solidFill>
                      <a:latin typeface="+mn-lt"/>
                      <a:ea typeface="+mn-ea"/>
                      <a:cs typeface="+mn-cs"/>
                    </a:defRPr>
                  </a:pPr>
                  <a:endParaRPr lang="en-US"/>
                </a:p>
              </c:txPr>
              <c:dLblPos val="bestFit"/>
              <c:showLegendKey val="0"/>
              <c:showVal val="0"/>
              <c:showCatName val="1"/>
              <c:showSerName val="0"/>
              <c:showPercent val="1"/>
              <c:showBubbleSize val="0"/>
              <c:extLst>
                <c:ext xmlns:c15="http://schemas.microsoft.com/office/drawing/2012/chart" uri="{CE6537A1-D6FC-4f65-9D91-7224C49458BB}">
                  <c15:layout>
                    <c:manualLayout>
                      <c:w val="0.19077891778103631"/>
                      <c:h val="0.21318748512072574"/>
                    </c:manualLayout>
                  </c15:layout>
                </c:ext>
                <c:ext xmlns:c16="http://schemas.microsoft.com/office/drawing/2014/chart" uri="{C3380CC4-5D6E-409C-BE32-E72D297353CC}">
                  <c16:uniqueId val="{00000004-256A-45D5-BED8-58CC805C6D69}"/>
                </c:ext>
              </c:extLst>
            </c:dLbl>
            <c:dLbl>
              <c:idx val="4"/>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4">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5-256A-45D5-BED8-58CC805C6D69}"/>
                </c:ext>
              </c:extLst>
            </c:dLbl>
            <c:dLbl>
              <c:idx val="5"/>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6">
                          <a:lumMod val="6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6-256A-45D5-BED8-58CC805C6D69}"/>
                </c:ext>
              </c:extLst>
            </c:dLbl>
            <c:dLbl>
              <c:idx val="6"/>
              <c:spPr>
                <a:noFill/>
                <a:ln>
                  <a:noFill/>
                </a:ln>
                <a:effectLst/>
              </c:spPr>
              <c:txPr>
                <a:bodyPr rot="0" spcFirstLastPara="1" vertOverflow="ellipsis" vert="horz" wrap="square" lIns="38100" tIns="19050" rIns="38100" bIns="19050" anchor="ctr" anchorCtr="1">
                  <a:spAutoFit/>
                </a:bodyPr>
                <a:lstStyle/>
                <a:p>
                  <a:pPr>
                    <a:defRPr sz="1330" b="1" i="0" u="none" strike="noStrike" kern="1200" spc="0" baseline="0">
                      <a:solidFill>
                        <a:schemeClr val="accent2">
                          <a:lumMod val="80000"/>
                          <a:lumOff val="20000"/>
                        </a:schemeClr>
                      </a:solidFill>
                      <a:latin typeface="+mn-lt"/>
                      <a:ea typeface="+mn-ea"/>
                      <a:cs typeface="+mn-cs"/>
                    </a:defRPr>
                  </a:pPr>
                  <a:endParaRPr lang="en-US"/>
                </a:p>
              </c:txPr>
              <c:dLblPos val="outEnd"/>
              <c:showLegendKey val="0"/>
              <c:showVal val="0"/>
              <c:showCatName val="1"/>
              <c:showSerName val="0"/>
              <c:showPercent val="1"/>
              <c:showBubbleSize val="0"/>
              <c:extLst>
                <c:ext xmlns:c16="http://schemas.microsoft.com/office/drawing/2014/chart" uri="{C3380CC4-5D6E-409C-BE32-E72D297353CC}">
                  <c16:uniqueId val="{00000007-256A-45D5-BED8-58CC805C6D69}"/>
                </c:ext>
              </c:extLst>
            </c:dLbl>
            <c:spPr>
              <a:noFill/>
              <a:ln>
                <a:noFill/>
              </a:ln>
              <a:effectLst/>
            </c:spPr>
            <c:dLblPos val="outEnd"/>
            <c:showLegendKey val="0"/>
            <c:showVal val="0"/>
            <c:showCatName val="1"/>
            <c:showSerName val="0"/>
            <c:showPercent val="1"/>
            <c:showBubbleSize val="0"/>
            <c:showLeaderLines val="1"/>
            <c:leaderLines>
              <c:spPr>
                <a:ln w="9525" cap="flat" cmpd="sng" algn="ctr">
                  <a:solidFill>
                    <a:schemeClr val="tx1">
                      <a:lumMod val="35000"/>
                      <a:lumOff val="65000"/>
                    </a:schemeClr>
                  </a:solidFill>
                  <a:round/>
                </a:ln>
                <a:effectLst/>
              </c:spPr>
            </c:leaderLines>
            <c:extLst>
              <c:ext xmlns:c15="http://schemas.microsoft.com/office/drawing/2012/chart" uri="{CE6537A1-D6FC-4f65-9D91-7224C49458BB}"/>
            </c:extLst>
          </c:dLbls>
          <c:cat>
            <c:strRef>
              <c:f>Sheet1!$A$2:$A$8</c:f>
              <c:strCache>
                <c:ptCount val="7"/>
                <c:pt idx="0">
                  <c:v>Administration/Planning</c:v>
                </c:pt>
                <c:pt idx="1">
                  <c:v>Demolition</c:v>
                </c:pt>
                <c:pt idx="2">
                  <c:v>Economic Development</c:v>
                </c:pt>
                <c:pt idx="3">
                  <c:v>Home Rehabilitaion (incl Lead)</c:v>
                </c:pt>
                <c:pt idx="4">
                  <c:v>Public Improvements/Pre-dlvp Rehab </c:v>
                </c:pt>
                <c:pt idx="5">
                  <c:v>Public Service</c:v>
                </c:pt>
                <c:pt idx="6">
                  <c:v>Section 108 Loan Repayments</c:v>
                </c:pt>
              </c:strCache>
            </c:strRef>
          </c:cat>
          <c:val>
            <c:numRef>
              <c:f>Sheet1!$B$2:$B$8</c:f>
              <c:numCache>
                <c:formatCode>#,##0.00</c:formatCode>
                <c:ptCount val="7"/>
                <c:pt idx="0">
                  <c:v>31640753</c:v>
                </c:pt>
                <c:pt idx="1">
                  <c:v>15718907</c:v>
                </c:pt>
                <c:pt idx="2">
                  <c:v>11144747</c:v>
                </c:pt>
                <c:pt idx="3">
                  <c:v>34713616</c:v>
                </c:pt>
                <c:pt idx="4">
                  <c:v>4455417</c:v>
                </c:pt>
                <c:pt idx="5">
                  <c:v>34411373</c:v>
                </c:pt>
                <c:pt idx="6">
                  <c:v>26309868</c:v>
                </c:pt>
              </c:numCache>
            </c:numRef>
          </c:val>
          <c:extLst>
            <c:ext xmlns:c16="http://schemas.microsoft.com/office/drawing/2014/chart" uri="{C3380CC4-5D6E-409C-BE32-E72D297353CC}">
              <c16:uniqueId val="{00000000-256A-45D5-BED8-58CC805C6D69}"/>
            </c:ext>
          </c:extLst>
        </c:ser>
        <c:dLbls>
          <c:dLblPos val="outEnd"/>
          <c:showLegendKey val="0"/>
          <c:showVal val="0"/>
          <c:showCatName val="0"/>
          <c:showSerName val="0"/>
          <c:showPercent val="1"/>
          <c:showBubbleSize val="0"/>
          <c:showLeaderLines val="1"/>
        </c:dLbls>
      </c:pie3DChart>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withinLinear" id="17">
  <a:schemeClr val="accent4"/>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2">
  <a:schemeClr val="accent2"/>
  <a:schemeClr val="accent4"/>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88">
  <cs:axisTitle>
    <cs:lnRef idx="0"/>
    <cs:fillRef idx="0"/>
    <cs:effectRef idx="0"/>
    <cs:fontRef idx="minor">
      <a:schemeClr val="dk1">
        <a:lumMod val="75000"/>
        <a:lumOff val="25000"/>
      </a:schemeClr>
    </cs:fontRef>
    <cs:defRPr sz="900"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900"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900" kern="1200"/>
  </cs:chartArea>
  <cs:dataLabel>
    <cs:lnRef idx="0"/>
    <cs:fillRef idx="0"/>
    <cs:effectRef idx="0"/>
    <cs:fontRef idx="minor">
      <a:schemeClr val="dk1">
        <a:lumMod val="75000"/>
        <a:lumOff val="25000"/>
      </a:schemeClr>
    </cs:fontRef>
    <cs:defRPr sz="900" kern="1200"/>
  </cs:dataLabel>
  <cs:dataLabelCallout>
    <cs:lnRef idx="0"/>
    <cs:fillRef idx="0"/>
    <cs:effectRef idx="0"/>
    <cs:fontRef idx="minor">
      <a:schemeClr val="lt1"/>
    </cs:fontRef>
    <cs:spPr>
      <a:solidFill>
        <a:schemeClr val="dk1">
          <a:lumMod val="65000"/>
          <a:lumOff val="35000"/>
          <a:alpha val="75000"/>
        </a:schemeClr>
      </a:solidFill>
    </cs:spPr>
    <cs:defRPr sz="900" b="1" kern="1200"/>
    <cs:bodyPr rot="0" spcFirstLastPara="1" vertOverflow="clip" horzOverflow="clip" vert="horz" wrap="square" lIns="36576" tIns="18288" rIns="36576" bIns="18288" anchor="ctr" anchorCtr="1">
      <a:spAutoFit/>
    </cs:bodyPr>
  </cs:dataLabelCallout>
  <cs:dataPoint>
    <cs:lnRef idx="0">
      <cs:styleClr val="auto"/>
    </cs:lnRef>
    <cs:fillRef idx="0">
      <cs:styleClr val="auto"/>
    </cs:fillRef>
    <cs:effectRef idx="0"/>
    <cs:fontRef idx="minor">
      <a:schemeClr val="dk1"/>
    </cs:fontRef>
    <cs:spPr>
      <a:solidFill>
        <a:schemeClr val="phClr">
          <a:alpha val="85000"/>
        </a:schemeClr>
      </a:solidFill>
      <a:ln w="9525" cap="flat" cmpd="sng" algn="ctr">
        <a:solidFill>
          <a:schemeClr val="phClr">
            <a:lumMod val="75000"/>
          </a:schemeClr>
        </a:solidFill>
        <a:round/>
      </a:ln>
    </cs:spPr>
  </cs:dataPoint>
  <cs:dataPoint3D>
    <cs:lnRef idx="0">
      <cs:styleClr val="auto"/>
    </cs:lnRef>
    <cs:fillRef idx="0">
      <cs:styleClr val="auto"/>
    </cs:fillRef>
    <cs:effectRef idx="0">
      <cs:styleClr val="auto"/>
    </cs:effectRef>
    <cs:fontRef idx="minor">
      <a:schemeClr val="dk1"/>
    </cs:fontRef>
    <cs:spPr>
      <a:solidFill>
        <a:schemeClr val="phClr">
          <a:alpha val="85000"/>
        </a:schemeClr>
      </a:solidFill>
      <a:ln w="9525" cap="flat" cmpd="sng" algn="ctr">
        <a:solidFill>
          <a:schemeClr val="phClr">
            <a:lumMod val="75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900"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spPr>
      <a:solidFill>
        <a:schemeClr val="lt1">
          <a:lumMod val="95000"/>
        </a:schemeClr>
      </a:solidFill>
      <a:sp3d/>
    </cs:spPr>
  </cs:floor>
  <cs:gridlineMajor>
    <cs:lnRef idx="0"/>
    <cs:fillRef idx="0"/>
    <cs:effectRef idx="0"/>
    <cs:fontRef idx="minor">
      <a:schemeClr val="dk1"/>
    </cs:fontRef>
    <cs:spPr>
      <a:ln w="9525" cap="flat" cmpd="sng" algn="ctr">
        <a:solidFill>
          <a:schemeClr val="dk1">
            <a:lumMod val="15000"/>
            <a:lumOff val="85000"/>
          </a:schemeClr>
        </a:solidFill>
        <a:round/>
      </a:ln>
    </cs:spPr>
  </cs:gridlineMajor>
  <cs:gridlineMinor>
    <cs:lnRef idx="0"/>
    <cs:fillRef idx="0"/>
    <cs:effectRef idx="0"/>
    <cs:fontRef idx="minor">
      <a:schemeClr val="dk1"/>
    </cs:fontRef>
    <cs:spPr>
      <a:ln w="9525" cap="flat" cmpd="sng" algn="ctr">
        <a:solidFill>
          <a:schemeClr val="dk1">
            <a:lumMod val="5000"/>
            <a:lumOff val="95000"/>
          </a:schemeClr>
        </a:solidFill>
        <a:round/>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900"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cs:defRPr sz="900"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18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900"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900" kern="1200"/>
  </cs:valueAxis>
  <cs:wall>
    <cs:lnRef idx="0"/>
    <cs:fillRef idx="0"/>
    <cs:effectRef idx="0"/>
    <cs:fontRef idx="minor">
      <a:schemeClr val="dk1"/>
    </cs:fontRef>
  </cs:wall>
</cs:chartStyle>
</file>

<file path=ppt/charts/style2.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9">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cs:styleClr val="auto"/>
    </cs:fontRef>
    <cs:defRPr sz="1330" b="1" i="0" u="none" strike="noStrike" kern="1200" spc="0" baseline="0"/>
  </cs:dataLabel>
  <cs:dataLabelCallout>
    <cs:lnRef idx="0">
      <cs:styleClr val="auto"/>
    </cs:lnRef>
    <cs:fillRef idx="0"/>
    <cs:effectRef idx="0"/>
    <cs:fontRef idx="minor">
      <cs:styleClr val="auto"/>
    </cs:fontRef>
    <cs:spPr>
      <a:solidFill>
        <a:schemeClr val="lt1"/>
      </a:solidFill>
      <a:ln>
        <a:solidFill>
          <a:schemeClr val="phClr"/>
        </a:solidFill>
      </a:ln>
    </cs:spPr>
    <cs:defRPr sz="1330"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a:effectLst>
        <a:outerShdw blurRad="63500" sx="102000" sy="102000" algn="ctr" rotWithShape="0">
          <a:prstClr val="black">
            <a:alpha val="20000"/>
          </a:prstClr>
        </a:outerShdw>
      </a:effectLst>
    </cs:spPr>
  </cs:dataPoint>
  <cs:dataPoint3D>
    <cs:lnRef idx="0"/>
    <cs:fillRef idx="0">
      <cs:styleClr val="auto"/>
    </cs:fillRef>
    <cs:effectRef idx="0"/>
    <cs:fontRef idx="minor">
      <a:schemeClr val="dk1"/>
    </cs:fontRef>
    <cs:spPr>
      <a:solidFill>
        <a:schemeClr val="phClr"/>
      </a:solidFill>
      <a:effectLst>
        <a:outerShdw blurRad="88900" sx="102000" sy="102000" algn="ctr" rotWithShape="0">
          <a:prstClr val="black">
            <a:alpha val="10000"/>
          </a:prstClr>
        </a:outerShdw>
      </a:effectLst>
      <a:scene3d>
        <a:camera prst="orthographicFront"/>
        <a:lightRig rig="threePt" dir="t"/>
      </a:scene3d>
      <a:sp3d>
        <a:bevelT w="127000" h="127000"/>
        <a:bevelB w="127000" h="127000"/>
      </a:sp3d>
    </cs:spPr>
  </cs:dataPoint3D>
  <cs:dataPointLine>
    <cs:lnRef idx="0">
      <cs:styleClr val="auto"/>
    </cs:lnRef>
    <cs:fillRef idx="0"/>
    <cs:effectRef idx="0"/>
    <cs:fontRef idx="minor">
      <a:schemeClr val="dk1"/>
    </cs:fontRef>
    <cs:spPr>
      <a:ln w="28575" cap="rnd">
        <a:solidFill>
          <a:schemeClr val="phClr"/>
        </a:solidFill>
        <a:round/>
      </a:ln>
    </cs:spPr>
  </cs:dataPointLine>
  <cs:dataPointMarker>
    <cs:lnRef idx="0"/>
    <cs:fillRef idx="0">
      <cs:styleClr val="auto"/>
    </cs:fillRef>
    <cs:effectRef idx="0"/>
    <cs:fontRef idx="minor">
      <a:schemeClr val="dk1"/>
    </cs:fontRef>
    <cs:spPr>
      <a:solidFill>
        <a:schemeClr val="phClr"/>
      </a:solidFill>
      <a:ln w="9525">
        <a:solidFill>
          <a:schemeClr val="lt1"/>
        </a:solidFill>
      </a:ln>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2128" b="1" kern="1200" cap="all" baseline="0"/>
  </cs:title>
  <cs:trendline>
    <cs:lnRef idx="0">
      <cs:styleClr val="auto"/>
    </cs:lnRef>
    <cs:fillRef idx="0"/>
    <cs:effectRef idx="0"/>
    <cs:fontRef idx="minor">
      <a:schemeClr val="tx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67" tIns="46584" rIns="93167" bIns="46584" rtlCol="0"/>
          <a:lstStyle>
            <a:lvl1pPr algn="l">
              <a:defRPr sz="1200"/>
            </a:lvl1pPr>
          </a:lstStyle>
          <a:p>
            <a:endParaRPr lang="en-US" dirty="0"/>
          </a:p>
        </p:txBody>
      </p:sp>
      <p:sp>
        <p:nvSpPr>
          <p:cNvPr id="3" name="Date Placeholder 2"/>
          <p:cNvSpPr>
            <a:spLocks noGrp="1"/>
          </p:cNvSpPr>
          <p:nvPr>
            <p:ph type="dt" idx="1"/>
          </p:nvPr>
        </p:nvSpPr>
        <p:spPr>
          <a:xfrm>
            <a:off x="3970939" y="0"/>
            <a:ext cx="3037840" cy="464820"/>
          </a:xfrm>
          <a:prstGeom prst="rect">
            <a:avLst/>
          </a:prstGeom>
        </p:spPr>
        <p:txBody>
          <a:bodyPr vert="horz" lIns="93167" tIns="46584" rIns="93167" bIns="46584" rtlCol="0"/>
          <a:lstStyle>
            <a:lvl1pPr algn="r">
              <a:defRPr sz="1200"/>
            </a:lvl1pPr>
          </a:lstStyle>
          <a:p>
            <a:fld id="{1FECC7FD-662A-48D8-B84B-D224E0DEDC7A}" type="datetimeFigureOut">
              <a:rPr lang="en-US" smtClean="0"/>
              <a:t>9/9/2020</a:t>
            </a:fld>
            <a:endParaRPr lang="en-US" dirty="0"/>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67" tIns="46584" rIns="93167" bIns="46584" rtlCol="0" anchor="ctr"/>
          <a:lstStyle/>
          <a:p>
            <a:endParaRPr lang="en-US" dirty="0"/>
          </a:p>
        </p:txBody>
      </p:sp>
      <p:sp>
        <p:nvSpPr>
          <p:cNvPr id="5" name="Notes Placeholder 4"/>
          <p:cNvSpPr>
            <a:spLocks noGrp="1"/>
          </p:cNvSpPr>
          <p:nvPr>
            <p:ph type="body" sz="quarter" idx="3"/>
          </p:nvPr>
        </p:nvSpPr>
        <p:spPr>
          <a:xfrm>
            <a:off x="701040" y="4415791"/>
            <a:ext cx="5608320" cy="4183380"/>
          </a:xfrm>
          <a:prstGeom prst="rect">
            <a:avLst/>
          </a:prstGeom>
        </p:spPr>
        <p:txBody>
          <a:bodyPr vert="horz" lIns="93167" tIns="46584" rIns="93167" bIns="4658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4820"/>
          </a:xfrm>
          <a:prstGeom prst="rect">
            <a:avLst/>
          </a:prstGeom>
        </p:spPr>
        <p:txBody>
          <a:bodyPr vert="horz" lIns="93167" tIns="46584" rIns="93167" bIns="46584"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9" y="8829967"/>
            <a:ext cx="3037840" cy="464820"/>
          </a:xfrm>
          <a:prstGeom prst="rect">
            <a:avLst/>
          </a:prstGeom>
        </p:spPr>
        <p:txBody>
          <a:bodyPr vert="horz" lIns="93167" tIns="46584" rIns="93167" bIns="46584" rtlCol="0" anchor="b"/>
          <a:lstStyle>
            <a:lvl1pPr algn="r">
              <a:defRPr sz="1200"/>
            </a:lvl1pPr>
          </a:lstStyle>
          <a:p>
            <a:fld id="{8D273620-1E29-4E5E-A165-5C789908293A}" type="slidenum">
              <a:rPr lang="en-US" smtClean="0"/>
              <a:t>‹#›</a:t>
            </a:fld>
            <a:endParaRPr lang="en-US" dirty="0"/>
          </a:p>
        </p:txBody>
      </p:sp>
    </p:spTree>
    <p:extLst>
      <p:ext uri="{BB962C8B-B14F-4D97-AF65-F5344CB8AC3E}">
        <p14:creationId xmlns:p14="http://schemas.microsoft.com/office/powerpoint/2010/main" val="9522573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73620-1E29-4E5E-A165-5C789908293A}" type="slidenum">
              <a:rPr lang="en-US" smtClean="0"/>
              <a:t>2</a:t>
            </a:fld>
            <a:endParaRPr lang="en-US" dirty="0"/>
          </a:p>
        </p:txBody>
      </p:sp>
    </p:spTree>
    <p:extLst>
      <p:ext uri="{BB962C8B-B14F-4D97-AF65-F5344CB8AC3E}">
        <p14:creationId xmlns:p14="http://schemas.microsoft.com/office/powerpoint/2010/main" val="206746810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The</a:t>
            </a:r>
            <a:r>
              <a:rPr lang="en-US" baseline="0" dirty="0" smtClean="0"/>
              <a:t> City used the most up-to-date demographic data provided by HUD to analyze previous 2015-2020 NRSA boundaries and used these boundaries as a starting point.  Some boundaries that were approved previously under the NRSA plan no longer qualified due to a shift and increase in area median income.  </a:t>
            </a:r>
          </a:p>
          <a:p>
            <a:endParaRPr lang="en-US" baseline="0" dirty="0" smtClean="0"/>
          </a:p>
          <a:p>
            <a:r>
              <a:rPr lang="en-US" baseline="0" dirty="0" smtClean="0"/>
              <a:t>The City overlapped the new boundaries and then expanded these boundaries to include the SNF neighborhoods, which is proposed to leverage approximately $171M and will result in demolition, streetscape improvements, parking improvements and commercial façade and other corridor improvements.  In addition to this, the City also wanted the current Community Based Development Organizations that are certified with the City and Housing Resource Centers to be represented in the proposed NRSA boundaries. The addition of these programs will give the City the opportunity to leverage over $700MM City-Wide in additional funding, both private and federal. </a:t>
            </a:r>
          </a:p>
          <a:p>
            <a:endParaRPr lang="en-US" baseline="0" dirty="0" smtClean="0"/>
          </a:p>
        </p:txBody>
      </p:sp>
      <p:sp>
        <p:nvSpPr>
          <p:cNvPr id="4" name="Slide Number Placeholder 3"/>
          <p:cNvSpPr>
            <a:spLocks noGrp="1"/>
          </p:cNvSpPr>
          <p:nvPr>
            <p:ph type="sldNum" sz="quarter" idx="5"/>
          </p:nvPr>
        </p:nvSpPr>
        <p:spPr/>
        <p:txBody>
          <a:bodyPr/>
          <a:lstStyle/>
          <a:p>
            <a:fld id="{8D273620-1E29-4E5E-A165-5C789908293A}" type="slidenum">
              <a:rPr lang="en-US" smtClean="0"/>
              <a:t>18</a:t>
            </a:fld>
            <a:endParaRPr lang="en-US" dirty="0"/>
          </a:p>
        </p:txBody>
      </p:sp>
    </p:spTree>
    <p:extLst>
      <p:ext uri="{BB962C8B-B14F-4D97-AF65-F5344CB8AC3E}">
        <p14:creationId xmlns:p14="http://schemas.microsoft.com/office/powerpoint/2010/main" val="274105883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73620-1E29-4E5E-A165-5C789908293A}" type="slidenum">
              <a:rPr lang="en-US" smtClean="0"/>
              <a:t>19</a:t>
            </a:fld>
            <a:endParaRPr lang="en-US" dirty="0"/>
          </a:p>
        </p:txBody>
      </p:sp>
    </p:spTree>
    <p:extLst>
      <p:ext uri="{BB962C8B-B14F-4D97-AF65-F5344CB8AC3E}">
        <p14:creationId xmlns:p14="http://schemas.microsoft.com/office/powerpoint/2010/main" val="415774617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20</a:t>
            </a:fld>
            <a:endParaRPr lang="en-US" dirty="0"/>
          </a:p>
        </p:txBody>
      </p:sp>
    </p:spTree>
    <p:extLst>
      <p:ext uri="{BB962C8B-B14F-4D97-AF65-F5344CB8AC3E}">
        <p14:creationId xmlns:p14="http://schemas.microsoft.com/office/powerpoint/2010/main" val="33169385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21</a:t>
            </a:fld>
            <a:endParaRPr lang="en-US" dirty="0"/>
          </a:p>
        </p:txBody>
      </p:sp>
    </p:spTree>
    <p:extLst>
      <p:ext uri="{BB962C8B-B14F-4D97-AF65-F5344CB8AC3E}">
        <p14:creationId xmlns:p14="http://schemas.microsoft.com/office/powerpoint/2010/main" val="30237428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3</a:t>
            </a:fld>
            <a:endParaRPr lang="en-US" dirty="0"/>
          </a:p>
        </p:txBody>
      </p:sp>
    </p:spTree>
    <p:extLst>
      <p:ext uri="{BB962C8B-B14F-4D97-AF65-F5344CB8AC3E}">
        <p14:creationId xmlns:p14="http://schemas.microsoft.com/office/powerpoint/2010/main" val="29944674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4</a:t>
            </a:fld>
            <a:endParaRPr lang="en-US" dirty="0"/>
          </a:p>
        </p:txBody>
      </p:sp>
    </p:spTree>
    <p:extLst>
      <p:ext uri="{BB962C8B-B14F-4D97-AF65-F5344CB8AC3E}">
        <p14:creationId xmlns:p14="http://schemas.microsoft.com/office/powerpoint/2010/main" val="17292524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a:extLst>
              <a:ext uri="{FF2B5EF4-FFF2-40B4-BE49-F238E27FC236}">
                <a16:creationId xmlns:a16="http://schemas.microsoft.com/office/drawing/2014/main" id="{6C64DACD-658C-47A5-81EF-49A6565EF7B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a:extLst>
              <a:ext uri="{FF2B5EF4-FFF2-40B4-BE49-F238E27FC236}">
                <a16:creationId xmlns:a16="http://schemas.microsoft.com/office/drawing/2014/main" id="{B91B7A5D-AADF-4168-9F36-4BB75F49A5A0}"/>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buFont typeface="Wingdings 2" panose="05020102010507070707" pitchFamily="18" charset="2"/>
              <a:buNone/>
            </a:pPr>
            <a:endParaRPr lang="en-US" altLang="en-US" dirty="0"/>
          </a:p>
        </p:txBody>
      </p:sp>
      <p:sp>
        <p:nvSpPr>
          <p:cNvPr id="26628" name="Slide Number Placeholder 3">
            <a:extLst>
              <a:ext uri="{FF2B5EF4-FFF2-40B4-BE49-F238E27FC236}">
                <a16:creationId xmlns:a16="http://schemas.microsoft.com/office/drawing/2014/main" id="{A727C5CD-A8B9-43D6-A0FC-279F8EAA254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000">
                <a:solidFill>
                  <a:schemeClr val="tx1"/>
                </a:solidFill>
                <a:latin typeface="Calibri" panose="020F0502020204030204" pitchFamily="34" charset="0"/>
              </a:defRPr>
            </a:lvl1pPr>
            <a:lvl2pPr marL="757066" indent="-291179">
              <a:defRPr sz="2000">
                <a:solidFill>
                  <a:schemeClr val="tx1"/>
                </a:solidFill>
                <a:latin typeface="Calibri" panose="020F0502020204030204" pitchFamily="34" charset="0"/>
              </a:defRPr>
            </a:lvl2pPr>
            <a:lvl3pPr marL="1164717" indent="-232943">
              <a:defRPr sz="2000">
                <a:solidFill>
                  <a:schemeClr val="tx1"/>
                </a:solidFill>
                <a:latin typeface="Calibri" panose="020F0502020204030204" pitchFamily="34" charset="0"/>
              </a:defRPr>
            </a:lvl3pPr>
            <a:lvl4pPr marL="1630604" indent="-232943">
              <a:defRPr sz="2000">
                <a:solidFill>
                  <a:schemeClr val="tx1"/>
                </a:solidFill>
                <a:latin typeface="Calibri" panose="020F0502020204030204" pitchFamily="34" charset="0"/>
              </a:defRPr>
            </a:lvl4pPr>
            <a:lvl5pPr marL="2096491" indent="-232943">
              <a:defRPr sz="2000">
                <a:solidFill>
                  <a:schemeClr val="tx1"/>
                </a:solidFill>
                <a:latin typeface="Calibri" panose="020F0502020204030204" pitchFamily="34" charset="0"/>
              </a:defRPr>
            </a:lvl5pPr>
            <a:lvl6pPr marL="2562377" indent="-232943" defTabSz="1036922" eaLnBrk="0" fontAlgn="base" hangingPunct="0">
              <a:spcBef>
                <a:spcPct val="0"/>
              </a:spcBef>
              <a:spcAft>
                <a:spcPct val="0"/>
              </a:spcAft>
              <a:defRPr sz="2000">
                <a:solidFill>
                  <a:schemeClr val="tx1"/>
                </a:solidFill>
                <a:latin typeface="Calibri" panose="020F0502020204030204" pitchFamily="34" charset="0"/>
              </a:defRPr>
            </a:lvl6pPr>
            <a:lvl7pPr marL="3028264" indent="-232943" defTabSz="1036922" eaLnBrk="0" fontAlgn="base" hangingPunct="0">
              <a:spcBef>
                <a:spcPct val="0"/>
              </a:spcBef>
              <a:spcAft>
                <a:spcPct val="0"/>
              </a:spcAft>
              <a:defRPr sz="2000">
                <a:solidFill>
                  <a:schemeClr val="tx1"/>
                </a:solidFill>
                <a:latin typeface="Calibri" panose="020F0502020204030204" pitchFamily="34" charset="0"/>
              </a:defRPr>
            </a:lvl7pPr>
            <a:lvl8pPr marL="3494151" indent="-232943" defTabSz="1036922" eaLnBrk="0" fontAlgn="base" hangingPunct="0">
              <a:spcBef>
                <a:spcPct val="0"/>
              </a:spcBef>
              <a:spcAft>
                <a:spcPct val="0"/>
              </a:spcAft>
              <a:defRPr sz="2000">
                <a:solidFill>
                  <a:schemeClr val="tx1"/>
                </a:solidFill>
                <a:latin typeface="Calibri" panose="020F0502020204030204" pitchFamily="34" charset="0"/>
              </a:defRPr>
            </a:lvl8pPr>
            <a:lvl9pPr marL="3960038" indent="-232943" defTabSz="1036922" eaLnBrk="0" fontAlgn="base" hangingPunct="0">
              <a:spcBef>
                <a:spcPct val="0"/>
              </a:spcBef>
              <a:spcAft>
                <a:spcPct val="0"/>
              </a:spcAft>
              <a:defRPr sz="2000">
                <a:solidFill>
                  <a:schemeClr val="tx1"/>
                </a:solidFill>
                <a:latin typeface="Calibri" panose="020F0502020204030204" pitchFamily="34" charset="0"/>
              </a:defRPr>
            </a:lvl9pPr>
          </a:lstStyle>
          <a:p>
            <a:pPr defTabSz="1036922" fontAlgn="base">
              <a:spcBef>
                <a:spcPct val="0"/>
              </a:spcBef>
              <a:spcAft>
                <a:spcPct val="0"/>
              </a:spcAft>
            </a:pPr>
            <a:fld id="{B316EC29-1221-4640-95FA-F215FFA258D9}" type="slidenum">
              <a:rPr lang="en-US" altLang="en-US" sz="1200">
                <a:ea typeface="MS PGothic" panose="020B0600070205080204" pitchFamily="34" charset="-128"/>
              </a:rPr>
              <a:pPr defTabSz="1036922" fontAlgn="base">
                <a:spcBef>
                  <a:spcPct val="0"/>
                </a:spcBef>
                <a:spcAft>
                  <a:spcPct val="0"/>
                </a:spcAft>
              </a:pPr>
              <a:t>6</a:t>
            </a:fld>
            <a:endParaRPr lang="en-US" altLang="en-US" sz="1200" dirty="0">
              <a:ea typeface="MS PGothic" panose="020B0600070205080204" pitchFamily="34" charset="-128"/>
            </a:endParaRPr>
          </a:p>
        </p:txBody>
      </p:sp>
    </p:spTree>
    <p:extLst>
      <p:ext uri="{BB962C8B-B14F-4D97-AF65-F5344CB8AC3E}">
        <p14:creationId xmlns:p14="http://schemas.microsoft.com/office/powerpoint/2010/main" val="67029727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D273620-1E29-4E5E-A165-5C789908293A}" type="slidenum">
              <a:rPr lang="en-US" smtClean="0"/>
              <a:t>8</a:t>
            </a:fld>
            <a:endParaRPr lang="en-US" dirty="0"/>
          </a:p>
        </p:txBody>
      </p:sp>
    </p:spTree>
    <p:extLst>
      <p:ext uri="{BB962C8B-B14F-4D97-AF65-F5344CB8AC3E}">
        <p14:creationId xmlns:p14="http://schemas.microsoft.com/office/powerpoint/2010/main" val="276931486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9</a:t>
            </a:fld>
            <a:endParaRPr lang="en-US" dirty="0"/>
          </a:p>
        </p:txBody>
      </p:sp>
    </p:spTree>
    <p:extLst>
      <p:ext uri="{BB962C8B-B14F-4D97-AF65-F5344CB8AC3E}">
        <p14:creationId xmlns:p14="http://schemas.microsoft.com/office/powerpoint/2010/main" val="13044108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10</a:t>
            </a:fld>
            <a:endParaRPr lang="en-US" dirty="0"/>
          </a:p>
        </p:txBody>
      </p:sp>
    </p:spTree>
    <p:extLst>
      <p:ext uri="{BB962C8B-B14F-4D97-AF65-F5344CB8AC3E}">
        <p14:creationId xmlns:p14="http://schemas.microsoft.com/office/powerpoint/2010/main" val="134844650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8D273620-1E29-4E5E-A165-5C789908293A}" type="slidenum">
              <a:rPr lang="en-US" smtClean="0"/>
              <a:t>15</a:t>
            </a:fld>
            <a:endParaRPr lang="en-US" dirty="0"/>
          </a:p>
        </p:txBody>
      </p:sp>
    </p:spTree>
    <p:extLst>
      <p:ext uri="{BB962C8B-B14F-4D97-AF65-F5344CB8AC3E}">
        <p14:creationId xmlns:p14="http://schemas.microsoft.com/office/powerpoint/2010/main" val="13727360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In total,</a:t>
            </a:r>
            <a:r>
              <a:rPr lang="en-US" baseline="0" dirty="0" smtClean="0"/>
              <a:t> 515 owner occupied units were repaired under the 0% Loan Program which made up approximately $6.2M in funding.  Of the $6.2M, approximately $3.1M was CDBG funding.  </a:t>
            </a:r>
            <a:endParaRPr lang="en-US" dirty="0"/>
          </a:p>
        </p:txBody>
      </p:sp>
      <p:sp>
        <p:nvSpPr>
          <p:cNvPr id="4" name="Slide Number Placeholder 3"/>
          <p:cNvSpPr>
            <a:spLocks noGrp="1"/>
          </p:cNvSpPr>
          <p:nvPr>
            <p:ph type="sldNum" sz="quarter" idx="10"/>
          </p:nvPr>
        </p:nvSpPr>
        <p:spPr/>
        <p:txBody>
          <a:bodyPr/>
          <a:lstStyle/>
          <a:p>
            <a:fld id="{8D273620-1E29-4E5E-A165-5C789908293A}" type="slidenum">
              <a:rPr lang="en-US" smtClean="0"/>
              <a:t>17</a:t>
            </a:fld>
            <a:endParaRPr lang="en-US" dirty="0"/>
          </a:p>
        </p:txBody>
      </p:sp>
    </p:spTree>
    <p:extLst>
      <p:ext uri="{BB962C8B-B14F-4D97-AF65-F5344CB8AC3E}">
        <p14:creationId xmlns:p14="http://schemas.microsoft.com/office/powerpoint/2010/main" val="156146912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ext">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p>
            <a:r>
              <a:rPr lang="en-US" dirty="0"/>
              <a:t>CLICK TO EDIT MASTER TITLE STYLE</a:t>
            </a:r>
          </a:p>
        </p:txBody>
      </p:sp>
      <p:sp>
        <p:nvSpPr>
          <p:cNvPr id="3" name="Text Placeholder 2"/>
          <p:cNvSpPr>
            <a:spLocks noGrp="1"/>
          </p:cNvSpPr>
          <p:nvPr>
            <p:ph type="body" sz="quarter" idx="10"/>
          </p:nvPr>
        </p:nvSpPr>
        <p:spPr>
          <a:xfrm>
            <a:off x="960120" y="2112264"/>
            <a:ext cx="7645400"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799192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28344" y="969678"/>
            <a:ext cx="8851227" cy="539624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7" name="Title 5"/>
          <p:cNvSpPr>
            <a:spLocks noGrp="1"/>
          </p:cNvSpPr>
          <p:nvPr>
            <p:ph type="title"/>
          </p:nvPr>
        </p:nvSpPr>
        <p:spPr>
          <a:xfrm>
            <a:off x="128344" y="130974"/>
            <a:ext cx="8851228" cy="533990"/>
          </a:xfrm>
        </p:spPr>
        <p:txBody>
          <a:bodyPr/>
          <a:lstStyle>
            <a:lvl1pPr>
              <a:defRPr sz="3177"/>
            </a:lvl1pPr>
          </a:lstStyle>
          <a:p>
            <a:r>
              <a:rPr lang="en-US"/>
              <a:t>Click to edit Master title style</a:t>
            </a:r>
            <a:endParaRPr lang="en-US" dirty="0"/>
          </a:p>
        </p:txBody>
      </p:sp>
      <p:sp>
        <p:nvSpPr>
          <p:cNvPr id="4" name="Footer Placeholder 8">
            <a:extLst>
              <a:ext uri="{FF2B5EF4-FFF2-40B4-BE49-F238E27FC236}">
                <a16:creationId xmlns:a16="http://schemas.microsoft.com/office/drawing/2014/main" id="{A0702FD5-2CA6-4269-AFBC-6AA20AEA3177}"/>
              </a:ext>
            </a:extLst>
          </p:cNvPr>
          <p:cNvSpPr>
            <a:spLocks noGrp="1"/>
          </p:cNvSpPr>
          <p:nvPr>
            <p:ph type="ftr" sz="quarter" idx="10"/>
          </p:nvPr>
        </p:nvSpPr>
        <p:spPr/>
        <p:txBody>
          <a:bodyPr/>
          <a:lstStyle>
            <a:lvl1pPr>
              <a:defRPr/>
            </a:lvl1pPr>
          </a:lstStyle>
          <a:p>
            <a:pPr>
              <a:defRPr/>
            </a:pPr>
            <a:endParaRPr lang="en-US" dirty="0"/>
          </a:p>
        </p:txBody>
      </p:sp>
      <p:sp>
        <p:nvSpPr>
          <p:cNvPr id="5" name="Slide Number Placeholder 9">
            <a:extLst>
              <a:ext uri="{FF2B5EF4-FFF2-40B4-BE49-F238E27FC236}">
                <a16:creationId xmlns:a16="http://schemas.microsoft.com/office/drawing/2014/main" id="{04595F0D-CA10-4E1B-8AD7-F0DB74DC0118}"/>
              </a:ext>
            </a:extLst>
          </p:cNvPr>
          <p:cNvSpPr>
            <a:spLocks noGrp="1"/>
          </p:cNvSpPr>
          <p:nvPr>
            <p:ph type="sldNum" sz="quarter" idx="11"/>
          </p:nvPr>
        </p:nvSpPr>
        <p:spPr/>
        <p:txBody>
          <a:bodyPr/>
          <a:lstStyle>
            <a:lvl1pPr>
              <a:defRPr/>
            </a:lvl1pPr>
          </a:lstStyle>
          <a:p>
            <a:pPr>
              <a:defRPr/>
            </a:pPr>
            <a:fld id="{20424B72-08C1-4C47-832D-1D6F1133BCD2}" type="slidenum">
              <a:rPr lang="en-US" altLang="en-US"/>
              <a:pPr>
                <a:defRPr/>
              </a:pPr>
              <a:t>‹#›</a:t>
            </a:fld>
            <a:endParaRPr lang="en-US" altLang="en-US" dirty="0"/>
          </a:p>
        </p:txBody>
      </p:sp>
    </p:spTree>
    <p:extLst>
      <p:ext uri="{BB962C8B-B14F-4D97-AF65-F5344CB8AC3E}">
        <p14:creationId xmlns:p14="http://schemas.microsoft.com/office/powerpoint/2010/main" val="2278878188"/>
      </p:ext>
    </p:extLst>
  </p:cSld>
  <p:clrMapOvr>
    <a:masterClrMapping/>
  </p:clrMapOvr>
  <p:transition>
    <p:wipe dir="d"/>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10073" y="978544"/>
            <a:ext cx="4038600" cy="5227791"/>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4693875" y="978544"/>
            <a:ext cx="4267427" cy="5227791"/>
          </a:xfrm>
        </p:spPr>
        <p:txBody>
          <a:bodyPr/>
          <a:lstStyle>
            <a:lvl1pPr>
              <a:defRPr sz="2718"/>
            </a:lvl1pPr>
            <a:lvl2pPr>
              <a:defRPr sz="2330"/>
            </a:lvl2pPr>
            <a:lvl3pPr>
              <a:defRPr sz="1941"/>
            </a:lvl3pPr>
            <a:lvl4pPr>
              <a:defRPr sz="1747"/>
            </a:lvl4pPr>
            <a:lvl5pPr>
              <a:defRPr sz="1747"/>
            </a:lvl5pPr>
            <a:lvl6pPr>
              <a:defRPr sz="1747"/>
            </a:lvl6pPr>
            <a:lvl7pPr>
              <a:defRPr sz="1747"/>
            </a:lvl7pPr>
            <a:lvl8pPr>
              <a:defRPr sz="1747"/>
            </a:lvl8pPr>
            <a:lvl9pPr>
              <a:defRPr sz="174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1" name="Title 5"/>
          <p:cNvSpPr>
            <a:spLocks noGrp="1"/>
          </p:cNvSpPr>
          <p:nvPr>
            <p:ph type="title"/>
          </p:nvPr>
        </p:nvSpPr>
        <p:spPr>
          <a:xfrm>
            <a:off x="110073" y="143725"/>
            <a:ext cx="8851229" cy="547839"/>
          </a:xfrm>
        </p:spPr>
        <p:txBody>
          <a:bodyPr/>
          <a:lstStyle>
            <a:lvl1pPr>
              <a:defRPr/>
            </a:lvl1pPr>
          </a:lstStyle>
          <a:p>
            <a:r>
              <a:rPr lang="en-US"/>
              <a:t>Click to edit Master title style</a:t>
            </a:r>
            <a:endParaRPr lang="en-US" dirty="0"/>
          </a:p>
        </p:txBody>
      </p:sp>
      <p:sp>
        <p:nvSpPr>
          <p:cNvPr id="5" name="Footer Placeholder 8">
            <a:extLst>
              <a:ext uri="{FF2B5EF4-FFF2-40B4-BE49-F238E27FC236}">
                <a16:creationId xmlns:a16="http://schemas.microsoft.com/office/drawing/2014/main" id="{5A00FD0F-DA24-45D0-8355-5B2B162AE70B}"/>
              </a:ext>
            </a:extLst>
          </p:cNvPr>
          <p:cNvSpPr>
            <a:spLocks noGrp="1"/>
          </p:cNvSpPr>
          <p:nvPr>
            <p:ph type="ftr" sz="quarter" idx="10"/>
          </p:nvPr>
        </p:nvSpPr>
        <p:spPr/>
        <p:txBody>
          <a:bodyPr/>
          <a:lstStyle>
            <a:lvl1pPr>
              <a:defRPr/>
            </a:lvl1pPr>
          </a:lstStyle>
          <a:p>
            <a:pPr>
              <a:defRPr/>
            </a:pPr>
            <a:endParaRPr lang="en-US" dirty="0"/>
          </a:p>
        </p:txBody>
      </p:sp>
      <p:sp>
        <p:nvSpPr>
          <p:cNvPr id="6" name="Slide Number Placeholder 9">
            <a:extLst>
              <a:ext uri="{FF2B5EF4-FFF2-40B4-BE49-F238E27FC236}">
                <a16:creationId xmlns:a16="http://schemas.microsoft.com/office/drawing/2014/main" id="{1AE64CC7-6F14-4F95-A203-43AFD208C3F3}"/>
              </a:ext>
            </a:extLst>
          </p:cNvPr>
          <p:cNvSpPr>
            <a:spLocks noGrp="1"/>
          </p:cNvSpPr>
          <p:nvPr>
            <p:ph type="sldNum" sz="quarter" idx="11"/>
          </p:nvPr>
        </p:nvSpPr>
        <p:spPr/>
        <p:txBody>
          <a:bodyPr/>
          <a:lstStyle>
            <a:lvl1pPr>
              <a:defRPr/>
            </a:lvl1pPr>
          </a:lstStyle>
          <a:p>
            <a:pPr>
              <a:defRPr/>
            </a:pPr>
            <a:fld id="{4D336F6B-9463-4194-97BB-5EF4CB22DBA6}" type="slidenum">
              <a:rPr lang="en-US" altLang="en-US"/>
              <a:pPr>
                <a:defRPr/>
              </a:pPr>
              <a:t>‹#›</a:t>
            </a:fld>
            <a:endParaRPr lang="en-US" altLang="en-US" dirty="0"/>
          </a:p>
        </p:txBody>
      </p:sp>
    </p:spTree>
    <p:extLst>
      <p:ext uri="{BB962C8B-B14F-4D97-AF65-F5344CB8AC3E}">
        <p14:creationId xmlns:p14="http://schemas.microsoft.com/office/powerpoint/2010/main" val="1017058159"/>
      </p:ext>
    </p:extLst>
  </p:cSld>
  <p:clrMapOvr>
    <a:masterClrMapping/>
  </p:clrMapOvr>
  <p:transition>
    <p:wipe dir="d"/>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0073" y="1001113"/>
            <a:ext cx="4387315" cy="63976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4" name="Content Placeholder 3"/>
          <p:cNvSpPr>
            <a:spLocks noGrp="1"/>
          </p:cNvSpPr>
          <p:nvPr>
            <p:ph sz="half" idx="2"/>
          </p:nvPr>
        </p:nvSpPr>
        <p:spPr>
          <a:xfrm>
            <a:off x="110073" y="1810390"/>
            <a:ext cx="4387315" cy="4316149"/>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001113"/>
            <a:ext cx="4316276" cy="639762"/>
          </a:xfrm>
        </p:spPr>
        <p:txBody>
          <a:bodyPr anchor="b"/>
          <a:lstStyle>
            <a:lvl1pPr marL="0" indent="0">
              <a:buNone/>
              <a:defRPr sz="2330" b="1"/>
            </a:lvl1pPr>
            <a:lvl2pPr marL="443777" indent="0">
              <a:buNone/>
              <a:defRPr sz="1941" b="1"/>
            </a:lvl2pPr>
            <a:lvl3pPr marL="887553" indent="0">
              <a:buNone/>
              <a:defRPr sz="1747" b="1"/>
            </a:lvl3pPr>
            <a:lvl4pPr marL="1331330" indent="0">
              <a:buNone/>
              <a:defRPr sz="1553" b="1"/>
            </a:lvl4pPr>
            <a:lvl5pPr marL="1775106" indent="0">
              <a:buNone/>
              <a:defRPr sz="1553" b="1"/>
            </a:lvl5pPr>
            <a:lvl6pPr marL="2218883" indent="0">
              <a:buNone/>
              <a:defRPr sz="1553" b="1"/>
            </a:lvl6pPr>
            <a:lvl7pPr marL="2662660" indent="0">
              <a:buNone/>
              <a:defRPr sz="1553" b="1"/>
            </a:lvl7pPr>
            <a:lvl8pPr marL="3106436" indent="0">
              <a:buNone/>
              <a:defRPr sz="1553" b="1"/>
            </a:lvl8pPr>
            <a:lvl9pPr marL="3550213" indent="0">
              <a:buNone/>
              <a:defRPr sz="1553" b="1"/>
            </a:lvl9pPr>
          </a:lstStyle>
          <a:p>
            <a:pPr lvl="0"/>
            <a:r>
              <a:rPr lang="en-US"/>
              <a:t>Click to edit Master text styles</a:t>
            </a:r>
          </a:p>
        </p:txBody>
      </p:sp>
      <p:sp>
        <p:nvSpPr>
          <p:cNvPr id="6" name="Content Placeholder 5"/>
          <p:cNvSpPr>
            <a:spLocks noGrp="1"/>
          </p:cNvSpPr>
          <p:nvPr>
            <p:ph sz="quarter" idx="4"/>
          </p:nvPr>
        </p:nvSpPr>
        <p:spPr>
          <a:xfrm>
            <a:off x="4645026" y="1810389"/>
            <a:ext cx="4316276" cy="4316149"/>
          </a:xfrm>
        </p:spPr>
        <p:txBody>
          <a:bodyPr/>
          <a:lstStyle>
            <a:lvl1pPr>
              <a:defRPr sz="2330"/>
            </a:lvl1pPr>
            <a:lvl2pPr>
              <a:defRPr sz="1941"/>
            </a:lvl2pPr>
            <a:lvl3pPr>
              <a:defRPr sz="1747"/>
            </a:lvl3pPr>
            <a:lvl4pPr>
              <a:defRPr sz="1553"/>
            </a:lvl4pPr>
            <a:lvl5pPr>
              <a:defRPr sz="1553"/>
            </a:lvl5pPr>
            <a:lvl6pPr>
              <a:defRPr sz="1553"/>
            </a:lvl6pPr>
            <a:lvl7pPr>
              <a:defRPr sz="1553"/>
            </a:lvl7pPr>
            <a:lvl8pPr>
              <a:defRPr sz="1553"/>
            </a:lvl8pPr>
            <a:lvl9pPr>
              <a:defRPr sz="155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13" name="Title 5"/>
          <p:cNvSpPr>
            <a:spLocks noGrp="1"/>
          </p:cNvSpPr>
          <p:nvPr>
            <p:ph type="title"/>
          </p:nvPr>
        </p:nvSpPr>
        <p:spPr>
          <a:xfrm>
            <a:off x="110073" y="153499"/>
            <a:ext cx="8851229" cy="529198"/>
          </a:xfrm>
        </p:spPr>
        <p:txBody>
          <a:bodyPr/>
          <a:lstStyle>
            <a:lvl1pPr>
              <a:defRPr baseline="0"/>
            </a:lvl1pPr>
          </a:lstStyle>
          <a:p>
            <a:r>
              <a:rPr lang="en-US"/>
              <a:t>Click to edit Master title style</a:t>
            </a:r>
            <a:endParaRPr lang="en-US" dirty="0"/>
          </a:p>
        </p:txBody>
      </p:sp>
      <p:sp>
        <p:nvSpPr>
          <p:cNvPr id="7" name="Footer Placeholder 8">
            <a:extLst>
              <a:ext uri="{FF2B5EF4-FFF2-40B4-BE49-F238E27FC236}">
                <a16:creationId xmlns:a16="http://schemas.microsoft.com/office/drawing/2014/main" id="{61B10354-4258-4A2B-90BC-4A31C556973F}"/>
              </a:ext>
            </a:extLst>
          </p:cNvPr>
          <p:cNvSpPr>
            <a:spLocks noGrp="1"/>
          </p:cNvSpPr>
          <p:nvPr>
            <p:ph type="ftr" sz="quarter" idx="10"/>
          </p:nvPr>
        </p:nvSpPr>
        <p:spPr/>
        <p:txBody>
          <a:bodyPr/>
          <a:lstStyle>
            <a:lvl1pPr>
              <a:defRPr/>
            </a:lvl1pPr>
          </a:lstStyle>
          <a:p>
            <a:pPr>
              <a:defRPr/>
            </a:pPr>
            <a:endParaRPr lang="en-US" dirty="0"/>
          </a:p>
        </p:txBody>
      </p:sp>
      <p:sp>
        <p:nvSpPr>
          <p:cNvPr id="8" name="Slide Number Placeholder 9">
            <a:extLst>
              <a:ext uri="{FF2B5EF4-FFF2-40B4-BE49-F238E27FC236}">
                <a16:creationId xmlns:a16="http://schemas.microsoft.com/office/drawing/2014/main" id="{EFDEB75C-A7B8-47B3-BC32-FCDAF3655D5D}"/>
              </a:ext>
            </a:extLst>
          </p:cNvPr>
          <p:cNvSpPr>
            <a:spLocks noGrp="1"/>
          </p:cNvSpPr>
          <p:nvPr>
            <p:ph type="sldNum" sz="quarter" idx="11"/>
          </p:nvPr>
        </p:nvSpPr>
        <p:spPr/>
        <p:txBody>
          <a:bodyPr/>
          <a:lstStyle>
            <a:lvl1pPr>
              <a:defRPr/>
            </a:lvl1pPr>
          </a:lstStyle>
          <a:p>
            <a:pPr>
              <a:defRPr/>
            </a:pPr>
            <a:fld id="{C08503B7-783B-4F46-9B09-11A80378E051}" type="slidenum">
              <a:rPr lang="en-US" altLang="en-US"/>
              <a:pPr>
                <a:defRPr/>
              </a:pPr>
              <a:t>‹#›</a:t>
            </a:fld>
            <a:endParaRPr lang="en-US" altLang="en-US" dirty="0"/>
          </a:p>
        </p:txBody>
      </p:sp>
    </p:spTree>
    <p:extLst>
      <p:ext uri="{BB962C8B-B14F-4D97-AF65-F5344CB8AC3E}">
        <p14:creationId xmlns:p14="http://schemas.microsoft.com/office/powerpoint/2010/main" val="3609614498"/>
      </p:ext>
    </p:extLst>
  </p:cSld>
  <p:clrMapOvr>
    <a:masterClrMapping/>
  </p:clrMapOvr>
  <p:transition>
    <p:wipe dir="d"/>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p:cSld name="Title &amp; Content Side">
    <p:spTree>
      <p:nvGrpSpPr>
        <p:cNvPr id="1" name=""/>
        <p:cNvGrpSpPr/>
        <p:nvPr/>
      </p:nvGrpSpPr>
      <p:grpSpPr>
        <a:xfrm>
          <a:off x="0" y="0"/>
          <a:ext cx="0" cy="0"/>
          <a:chOff x="0" y="0"/>
          <a:chExt cx="0" cy="0"/>
        </a:xfrm>
      </p:grpSpPr>
      <p:pic>
        <p:nvPicPr>
          <p:cNvPr id="5" name="Picture 7">
            <a:extLst>
              <a:ext uri="{FF2B5EF4-FFF2-40B4-BE49-F238E27FC236}">
                <a16:creationId xmlns:a16="http://schemas.microsoft.com/office/drawing/2014/main" id="{E1887D2F-1603-464C-B36B-FD39D829F1D2}"/>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9538" y="1435100"/>
            <a:ext cx="3408362" cy="587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 name="Content Placeholder 2"/>
          <p:cNvSpPr>
            <a:spLocks noGrp="1"/>
          </p:cNvSpPr>
          <p:nvPr>
            <p:ph idx="1"/>
          </p:nvPr>
        </p:nvSpPr>
        <p:spPr>
          <a:xfrm>
            <a:off x="3575050" y="273054"/>
            <a:ext cx="5386252" cy="5853113"/>
          </a:xfrm>
        </p:spPr>
        <p:txBody>
          <a:bodyPr/>
          <a:lstStyle>
            <a:lvl1pPr>
              <a:defRPr sz="3106"/>
            </a:lvl1pPr>
            <a:lvl2pPr>
              <a:defRPr sz="2718"/>
            </a:lvl2pPr>
            <a:lvl3pPr>
              <a:defRPr sz="2330"/>
            </a:lvl3pPr>
            <a:lvl4pPr>
              <a:defRPr sz="1941"/>
            </a:lvl4pPr>
            <a:lvl5pPr>
              <a:defRPr sz="1941"/>
            </a:lvl5pPr>
            <a:lvl6pPr>
              <a:defRPr sz="1941"/>
            </a:lvl6pPr>
            <a:lvl7pPr>
              <a:defRPr sz="1941"/>
            </a:lvl7pPr>
            <a:lvl8pPr>
              <a:defRPr sz="1941"/>
            </a:lvl8pPr>
            <a:lvl9pPr>
              <a:defRPr sz="1941"/>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
        <p:nvSpPr>
          <p:cNvPr id="12" name="Title 1"/>
          <p:cNvSpPr>
            <a:spLocks noGrp="1"/>
          </p:cNvSpPr>
          <p:nvPr>
            <p:ph type="title"/>
          </p:nvPr>
        </p:nvSpPr>
        <p:spPr>
          <a:xfrm>
            <a:off x="110073" y="273050"/>
            <a:ext cx="3355443" cy="1103134"/>
          </a:xfrm>
        </p:spPr>
        <p:txBody>
          <a:bodyPr anchor="b"/>
          <a:lstStyle>
            <a:lvl1pPr algn="l">
              <a:defRPr sz="1941" b="1"/>
            </a:lvl1pPr>
          </a:lstStyle>
          <a:p>
            <a:r>
              <a:rPr lang="en-US"/>
              <a:t>Click to edit Master title style</a:t>
            </a:r>
            <a:endParaRPr lang="en-GB" dirty="0"/>
          </a:p>
        </p:txBody>
      </p:sp>
      <p:sp>
        <p:nvSpPr>
          <p:cNvPr id="13" name="Text Placeholder 3"/>
          <p:cNvSpPr>
            <a:spLocks noGrp="1"/>
          </p:cNvSpPr>
          <p:nvPr>
            <p:ph type="body" sz="half" idx="2"/>
          </p:nvPr>
        </p:nvSpPr>
        <p:spPr>
          <a:xfrm>
            <a:off x="110073" y="1632786"/>
            <a:ext cx="3355443" cy="4493381"/>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6" name="Footer Placeholder 8">
            <a:extLst>
              <a:ext uri="{FF2B5EF4-FFF2-40B4-BE49-F238E27FC236}">
                <a16:creationId xmlns:a16="http://schemas.microsoft.com/office/drawing/2014/main" id="{70B601B6-DF22-4E10-BDB6-976A2CC59DDF}"/>
              </a:ext>
            </a:extLst>
          </p:cNvPr>
          <p:cNvSpPr>
            <a:spLocks noGrp="1"/>
          </p:cNvSpPr>
          <p:nvPr>
            <p:ph type="ftr" sz="quarter" idx="10"/>
          </p:nvPr>
        </p:nvSpPr>
        <p:spPr/>
        <p:txBody>
          <a:bodyPr/>
          <a:lstStyle>
            <a:lvl1pPr>
              <a:defRPr sz="882">
                <a:solidFill>
                  <a:schemeClr val="bg1">
                    <a:lumMod val="50000"/>
                  </a:schemeClr>
                </a:solidFill>
              </a:defRPr>
            </a:lvl1pPr>
          </a:lstStyle>
          <a:p>
            <a:pPr>
              <a:defRPr/>
            </a:pPr>
            <a:endParaRPr lang="en-US" dirty="0"/>
          </a:p>
        </p:txBody>
      </p:sp>
      <p:sp>
        <p:nvSpPr>
          <p:cNvPr id="7" name="Slide Number Placeholder 9">
            <a:extLst>
              <a:ext uri="{FF2B5EF4-FFF2-40B4-BE49-F238E27FC236}">
                <a16:creationId xmlns:a16="http://schemas.microsoft.com/office/drawing/2014/main" id="{4C1AE0D8-01C7-44E2-9D29-6D76221951F6}"/>
              </a:ext>
            </a:extLst>
          </p:cNvPr>
          <p:cNvSpPr>
            <a:spLocks noGrp="1"/>
          </p:cNvSpPr>
          <p:nvPr>
            <p:ph type="sldNum" sz="quarter" idx="11"/>
          </p:nvPr>
        </p:nvSpPr>
        <p:spPr/>
        <p:txBody>
          <a:bodyPr/>
          <a:lstStyle>
            <a:lvl1pPr algn="r">
              <a:defRPr sz="882">
                <a:solidFill>
                  <a:schemeClr val="bg1">
                    <a:lumMod val="50000"/>
                  </a:schemeClr>
                </a:solidFill>
              </a:defRPr>
            </a:lvl1pPr>
          </a:lstStyle>
          <a:p>
            <a:pPr>
              <a:defRPr/>
            </a:pPr>
            <a:fld id="{7D01E214-F30E-41E7-A9D3-89611D7E2A20}" type="slidenum">
              <a:rPr lang="en-US" altLang="en-US"/>
              <a:pPr>
                <a:defRPr/>
              </a:pPr>
              <a:t>‹#›</a:t>
            </a:fld>
            <a:endParaRPr lang="en-US" altLang="en-US" dirty="0"/>
          </a:p>
        </p:txBody>
      </p:sp>
    </p:spTree>
    <p:extLst>
      <p:ext uri="{BB962C8B-B14F-4D97-AF65-F5344CB8AC3E}">
        <p14:creationId xmlns:p14="http://schemas.microsoft.com/office/powerpoint/2010/main" val="7246447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p:cSld name="Alternative Title">
    <p:spTree>
      <p:nvGrpSpPr>
        <p:cNvPr id="1" name=""/>
        <p:cNvGrpSpPr/>
        <p:nvPr/>
      </p:nvGrpSpPr>
      <p:grpSpPr>
        <a:xfrm>
          <a:off x="0" y="0"/>
          <a:ext cx="0" cy="0"/>
          <a:chOff x="0" y="0"/>
          <a:chExt cx="0" cy="0"/>
        </a:xfrm>
      </p:grpSpPr>
      <p:sp>
        <p:nvSpPr>
          <p:cNvPr id="8" name="Title 1"/>
          <p:cNvSpPr>
            <a:spLocks noGrp="1"/>
          </p:cNvSpPr>
          <p:nvPr>
            <p:ph type="title"/>
          </p:nvPr>
        </p:nvSpPr>
        <p:spPr>
          <a:xfrm>
            <a:off x="110073" y="4800600"/>
            <a:ext cx="8851229" cy="566738"/>
          </a:xfrm>
        </p:spPr>
        <p:txBody>
          <a:bodyPr anchor="b"/>
          <a:lstStyle>
            <a:lvl1pPr algn="l">
              <a:defRPr sz="1941" b="1"/>
            </a:lvl1pPr>
          </a:lstStyle>
          <a:p>
            <a:r>
              <a:rPr lang="en-US"/>
              <a:t>Click to edit Master title style</a:t>
            </a:r>
            <a:endParaRPr lang="en-GB" dirty="0"/>
          </a:p>
        </p:txBody>
      </p:sp>
      <p:sp>
        <p:nvSpPr>
          <p:cNvPr id="9" name="Picture Placeholder 2"/>
          <p:cNvSpPr>
            <a:spLocks noGrp="1"/>
          </p:cNvSpPr>
          <p:nvPr>
            <p:ph type="pic" idx="1"/>
          </p:nvPr>
        </p:nvSpPr>
        <p:spPr>
          <a:xfrm>
            <a:off x="110073" y="143724"/>
            <a:ext cx="8851229" cy="4583851"/>
          </a:xfrm>
        </p:spPr>
        <p:txBody>
          <a:bodyPr rtlCol="0">
            <a:normAutofit/>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pPr lvl="0"/>
            <a:r>
              <a:rPr lang="en-US" noProof="0" dirty="0"/>
              <a:t>Click icon to add picture</a:t>
            </a:r>
            <a:endParaRPr lang="en-GB" noProof="0" dirty="0"/>
          </a:p>
        </p:txBody>
      </p:sp>
      <p:sp>
        <p:nvSpPr>
          <p:cNvPr id="10" name="Text Placeholder 3"/>
          <p:cNvSpPr>
            <a:spLocks noGrp="1"/>
          </p:cNvSpPr>
          <p:nvPr>
            <p:ph type="body" sz="half" idx="2"/>
          </p:nvPr>
        </p:nvSpPr>
        <p:spPr>
          <a:xfrm>
            <a:off x="110073" y="5367338"/>
            <a:ext cx="8851229" cy="804862"/>
          </a:xfrm>
        </p:spPr>
        <p:txBody>
          <a:bodyPr/>
          <a:lstStyle>
            <a:lvl1pPr marL="0" indent="0">
              <a:buNone/>
              <a:defRPr sz="1359"/>
            </a:lvl1pPr>
            <a:lvl2pPr marL="443777" indent="0">
              <a:buNone/>
              <a:defRPr sz="1165"/>
            </a:lvl2pPr>
            <a:lvl3pPr marL="887553" indent="0">
              <a:buNone/>
              <a:defRPr sz="971"/>
            </a:lvl3pPr>
            <a:lvl4pPr marL="1331330" indent="0">
              <a:buNone/>
              <a:defRPr sz="874"/>
            </a:lvl4pPr>
            <a:lvl5pPr marL="1775106" indent="0">
              <a:buNone/>
              <a:defRPr sz="874"/>
            </a:lvl5pPr>
            <a:lvl6pPr marL="2218883" indent="0">
              <a:buNone/>
              <a:defRPr sz="874"/>
            </a:lvl6pPr>
            <a:lvl7pPr marL="2662660" indent="0">
              <a:buNone/>
              <a:defRPr sz="874"/>
            </a:lvl7pPr>
            <a:lvl8pPr marL="3106436" indent="0">
              <a:buNone/>
              <a:defRPr sz="874"/>
            </a:lvl8pPr>
            <a:lvl9pPr marL="3550213" indent="0">
              <a:buNone/>
              <a:defRPr sz="874"/>
            </a:lvl9pPr>
          </a:lstStyle>
          <a:p>
            <a:pPr lvl="0"/>
            <a:r>
              <a:rPr lang="en-US"/>
              <a:t>Click to edit Master text styles</a:t>
            </a:r>
          </a:p>
        </p:txBody>
      </p:sp>
      <p:sp>
        <p:nvSpPr>
          <p:cNvPr id="5" name="Footer Placeholder 8">
            <a:extLst>
              <a:ext uri="{FF2B5EF4-FFF2-40B4-BE49-F238E27FC236}">
                <a16:creationId xmlns:a16="http://schemas.microsoft.com/office/drawing/2014/main" id="{9C9FA463-7D01-4064-9419-9ED3752463F0}"/>
              </a:ext>
            </a:extLst>
          </p:cNvPr>
          <p:cNvSpPr>
            <a:spLocks noGrp="1"/>
          </p:cNvSpPr>
          <p:nvPr>
            <p:ph type="ftr" sz="quarter" idx="10"/>
          </p:nvPr>
        </p:nvSpPr>
        <p:spPr/>
        <p:txBody>
          <a:bodyPr/>
          <a:lstStyle>
            <a:lvl1pPr>
              <a:defRPr sz="882">
                <a:solidFill>
                  <a:schemeClr val="bg1">
                    <a:lumMod val="50000"/>
                  </a:schemeClr>
                </a:solidFill>
              </a:defRPr>
            </a:lvl1pPr>
          </a:lstStyle>
          <a:p>
            <a:pPr>
              <a:defRPr/>
            </a:pPr>
            <a:endParaRPr lang="en-US" dirty="0"/>
          </a:p>
        </p:txBody>
      </p:sp>
      <p:sp>
        <p:nvSpPr>
          <p:cNvPr id="6" name="Slide Number Placeholder 9">
            <a:extLst>
              <a:ext uri="{FF2B5EF4-FFF2-40B4-BE49-F238E27FC236}">
                <a16:creationId xmlns:a16="http://schemas.microsoft.com/office/drawing/2014/main" id="{07BFBF0A-4CA8-4F83-8EDE-AF7D4167EC72}"/>
              </a:ext>
            </a:extLst>
          </p:cNvPr>
          <p:cNvSpPr>
            <a:spLocks noGrp="1"/>
          </p:cNvSpPr>
          <p:nvPr>
            <p:ph type="sldNum" sz="quarter" idx="11"/>
          </p:nvPr>
        </p:nvSpPr>
        <p:spPr/>
        <p:txBody>
          <a:bodyPr/>
          <a:lstStyle>
            <a:lvl1pPr algn="r">
              <a:defRPr sz="882">
                <a:solidFill>
                  <a:schemeClr val="bg1">
                    <a:lumMod val="50000"/>
                  </a:schemeClr>
                </a:solidFill>
              </a:defRPr>
            </a:lvl1pPr>
          </a:lstStyle>
          <a:p>
            <a:pPr>
              <a:defRPr/>
            </a:pPr>
            <a:fld id="{775A9C34-3AF8-4538-90BF-4C0909A7E5D5}" type="slidenum">
              <a:rPr lang="en-US" altLang="en-US"/>
              <a:pPr>
                <a:defRPr/>
              </a:pPr>
              <a:t>‹#›</a:t>
            </a:fld>
            <a:endParaRPr lang="en-US" altLang="en-US" dirty="0"/>
          </a:p>
        </p:txBody>
      </p:sp>
    </p:spTree>
    <p:extLst>
      <p:ext uri="{BB962C8B-B14F-4D97-AF65-F5344CB8AC3E}">
        <p14:creationId xmlns:p14="http://schemas.microsoft.com/office/powerpoint/2010/main" val="250850560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Smart Art Graphic">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SmartArt Placeholder 6"/>
          <p:cNvSpPr>
            <a:spLocks noGrp="1"/>
          </p:cNvSpPr>
          <p:nvPr>
            <p:ph type="dgm" sz="quarter" idx="13"/>
          </p:nvPr>
        </p:nvSpPr>
        <p:spPr>
          <a:xfrm>
            <a:off x="110073" y="1019612"/>
            <a:ext cx="8851229" cy="5182844"/>
          </a:xfrm>
        </p:spPr>
        <p:txBody>
          <a:bodyPr rtlCol="0">
            <a:normAutofit/>
          </a:bodyPr>
          <a:lstStyle/>
          <a:p>
            <a:pPr lvl="0"/>
            <a:r>
              <a:rPr lang="en-US" noProof="0" dirty="0"/>
              <a:t>Click icon to add SmartArt graphic</a:t>
            </a:r>
          </a:p>
        </p:txBody>
      </p:sp>
      <p:sp>
        <p:nvSpPr>
          <p:cNvPr id="4" name="Footer Placeholder 8">
            <a:extLst>
              <a:ext uri="{FF2B5EF4-FFF2-40B4-BE49-F238E27FC236}">
                <a16:creationId xmlns:a16="http://schemas.microsoft.com/office/drawing/2014/main" id="{0B80F286-6C2C-40EA-91BA-5F743FDCD2FC}"/>
              </a:ext>
            </a:extLst>
          </p:cNvPr>
          <p:cNvSpPr>
            <a:spLocks noGrp="1"/>
          </p:cNvSpPr>
          <p:nvPr>
            <p:ph type="ftr" sz="quarter" idx="14"/>
          </p:nvPr>
        </p:nvSpPr>
        <p:spPr/>
        <p:txBody>
          <a:bodyPr/>
          <a:lstStyle>
            <a:lvl1pPr>
              <a:defRPr/>
            </a:lvl1pPr>
          </a:lstStyle>
          <a:p>
            <a:pPr>
              <a:defRPr/>
            </a:pPr>
            <a:endParaRPr lang="en-US" dirty="0"/>
          </a:p>
        </p:txBody>
      </p:sp>
      <p:sp>
        <p:nvSpPr>
          <p:cNvPr id="5" name="Slide Number Placeholder 9">
            <a:extLst>
              <a:ext uri="{FF2B5EF4-FFF2-40B4-BE49-F238E27FC236}">
                <a16:creationId xmlns:a16="http://schemas.microsoft.com/office/drawing/2014/main" id="{B6EA5C96-7D9A-48ED-A112-A8AE28D67E75}"/>
              </a:ext>
            </a:extLst>
          </p:cNvPr>
          <p:cNvSpPr>
            <a:spLocks noGrp="1"/>
          </p:cNvSpPr>
          <p:nvPr>
            <p:ph type="sldNum" sz="quarter" idx="15"/>
          </p:nvPr>
        </p:nvSpPr>
        <p:spPr/>
        <p:txBody>
          <a:bodyPr/>
          <a:lstStyle>
            <a:lvl1pPr>
              <a:defRPr/>
            </a:lvl1pPr>
          </a:lstStyle>
          <a:p>
            <a:pPr>
              <a:defRPr/>
            </a:pPr>
            <a:fld id="{A102AF4C-734D-4B38-9406-9E68BA95FF56}" type="slidenum">
              <a:rPr lang="en-US" altLang="en-US"/>
              <a:pPr>
                <a:defRPr/>
              </a:pPr>
              <a:t>‹#›</a:t>
            </a:fld>
            <a:endParaRPr lang="en-US" altLang="en-US" dirty="0"/>
          </a:p>
        </p:txBody>
      </p:sp>
    </p:spTree>
    <p:extLst>
      <p:ext uri="{BB962C8B-B14F-4D97-AF65-F5344CB8AC3E}">
        <p14:creationId xmlns:p14="http://schemas.microsoft.com/office/powerpoint/2010/main" val="1608419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Tab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8" name="Table Placeholder 7"/>
          <p:cNvSpPr>
            <a:spLocks noGrp="1"/>
          </p:cNvSpPr>
          <p:nvPr>
            <p:ph type="tbl" sz="quarter" idx="13"/>
          </p:nvPr>
        </p:nvSpPr>
        <p:spPr>
          <a:xfrm>
            <a:off x="110073" y="1019612"/>
            <a:ext cx="8851229" cy="5132418"/>
          </a:xfrm>
        </p:spPr>
        <p:txBody>
          <a:bodyPr rtlCol="0">
            <a:normAutofit/>
          </a:bodyPr>
          <a:lstStyle/>
          <a:p>
            <a:pPr lvl="0"/>
            <a:r>
              <a:rPr lang="en-US" noProof="0" dirty="0"/>
              <a:t>Click icon to add table</a:t>
            </a:r>
          </a:p>
        </p:txBody>
      </p:sp>
      <p:sp>
        <p:nvSpPr>
          <p:cNvPr id="4" name="Footer Placeholder 8">
            <a:extLst>
              <a:ext uri="{FF2B5EF4-FFF2-40B4-BE49-F238E27FC236}">
                <a16:creationId xmlns:a16="http://schemas.microsoft.com/office/drawing/2014/main" id="{FBEF5CF0-56C7-40A5-8CED-87A64F89CAB4}"/>
              </a:ext>
            </a:extLst>
          </p:cNvPr>
          <p:cNvSpPr>
            <a:spLocks noGrp="1"/>
          </p:cNvSpPr>
          <p:nvPr>
            <p:ph type="ftr" sz="quarter" idx="14"/>
          </p:nvPr>
        </p:nvSpPr>
        <p:spPr/>
        <p:txBody>
          <a:bodyPr/>
          <a:lstStyle>
            <a:lvl1pPr>
              <a:defRPr/>
            </a:lvl1pPr>
          </a:lstStyle>
          <a:p>
            <a:pPr>
              <a:defRPr/>
            </a:pPr>
            <a:endParaRPr lang="en-US" dirty="0"/>
          </a:p>
        </p:txBody>
      </p:sp>
      <p:sp>
        <p:nvSpPr>
          <p:cNvPr id="5" name="Slide Number Placeholder 9">
            <a:extLst>
              <a:ext uri="{FF2B5EF4-FFF2-40B4-BE49-F238E27FC236}">
                <a16:creationId xmlns:a16="http://schemas.microsoft.com/office/drawing/2014/main" id="{815570BA-A2BB-4D6F-AA16-7ADD860A2F42}"/>
              </a:ext>
            </a:extLst>
          </p:cNvPr>
          <p:cNvSpPr>
            <a:spLocks noGrp="1"/>
          </p:cNvSpPr>
          <p:nvPr>
            <p:ph type="sldNum" sz="quarter" idx="15"/>
          </p:nvPr>
        </p:nvSpPr>
        <p:spPr/>
        <p:txBody>
          <a:bodyPr/>
          <a:lstStyle>
            <a:lvl1pPr>
              <a:defRPr/>
            </a:lvl1pPr>
          </a:lstStyle>
          <a:p>
            <a:pPr>
              <a:defRPr/>
            </a:pPr>
            <a:fld id="{B517BB6D-DD7C-4F50-806D-D67A1D52E36B}" type="slidenum">
              <a:rPr lang="en-US" altLang="en-US"/>
              <a:pPr>
                <a:defRPr/>
              </a:pPr>
              <a:t>‹#›</a:t>
            </a:fld>
            <a:endParaRPr lang="en-US" altLang="en-US" dirty="0"/>
          </a:p>
        </p:txBody>
      </p:sp>
    </p:spTree>
    <p:extLst>
      <p:ext uri="{BB962C8B-B14F-4D97-AF65-F5344CB8AC3E}">
        <p14:creationId xmlns:p14="http://schemas.microsoft.com/office/powerpoint/2010/main" val="24221153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Footer Placeholder 8">
            <a:extLst>
              <a:ext uri="{FF2B5EF4-FFF2-40B4-BE49-F238E27FC236}">
                <a16:creationId xmlns:a16="http://schemas.microsoft.com/office/drawing/2014/main" id="{6FAC19D7-E608-4893-86FB-9B034430F2B1}"/>
              </a:ext>
            </a:extLst>
          </p:cNvPr>
          <p:cNvSpPr>
            <a:spLocks noGrp="1"/>
          </p:cNvSpPr>
          <p:nvPr>
            <p:ph type="ftr" sz="quarter" idx="10"/>
          </p:nvPr>
        </p:nvSpPr>
        <p:spPr/>
        <p:txBody>
          <a:bodyPr/>
          <a:lstStyle>
            <a:lvl1pPr>
              <a:defRPr/>
            </a:lvl1pPr>
          </a:lstStyle>
          <a:p>
            <a:pPr>
              <a:defRPr/>
            </a:pPr>
            <a:endParaRPr lang="en-US" dirty="0"/>
          </a:p>
        </p:txBody>
      </p:sp>
      <p:sp>
        <p:nvSpPr>
          <p:cNvPr id="4" name="Slide Number Placeholder 9">
            <a:extLst>
              <a:ext uri="{FF2B5EF4-FFF2-40B4-BE49-F238E27FC236}">
                <a16:creationId xmlns:a16="http://schemas.microsoft.com/office/drawing/2014/main" id="{D9AA5D34-00AD-4A71-B25E-2FC868A24687}"/>
              </a:ext>
            </a:extLst>
          </p:cNvPr>
          <p:cNvSpPr>
            <a:spLocks noGrp="1"/>
          </p:cNvSpPr>
          <p:nvPr>
            <p:ph type="sldNum" sz="quarter" idx="11"/>
          </p:nvPr>
        </p:nvSpPr>
        <p:spPr/>
        <p:txBody>
          <a:bodyPr/>
          <a:lstStyle>
            <a:lvl1pPr>
              <a:defRPr/>
            </a:lvl1pPr>
          </a:lstStyle>
          <a:p>
            <a:pPr>
              <a:defRPr/>
            </a:pPr>
            <a:fld id="{165DBE2C-08B9-415E-B1A9-544713B9A970}" type="slidenum">
              <a:rPr lang="en-US" altLang="en-US"/>
              <a:pPr>
                <a:defRPr/>
              </a:pPr>
              <a:t>‹#›</a:t>
            </a:fld>
            <a:endParaRPr lang="en-US" altLang="en-US" dirty="0"/>
          </a:p>
        </p:txBody>
      </p:sp>
    </p:spTree>
    <p:extLst>
      <p:ext uri="{BB962C8B-B14F-4D97-AF65-F5344CB8AC3E}">
        <p14:creationId xmlns:p14="http://schemas.microsoft.com/office/powerpoint/2010/main" val="3977318086"/>
      </p:ext>
    </p:extLst>
  </p:cSld>
  <p:clrMapOvr>
    <a:masterClrMapping/>
  </p:clrMapOvr>
  <p:transition>
    <p:wipe dir="d"/>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6" name="Title 1"/>
          <p:cNvSpPr>
            <a:spLocks noGrp="1"/>
          </p:cNvSpPr>
          <p:nvPr>
            <p:ph type="title"/>
          </p:nvPr>
        </p:nvSpPr>
        <p:spPr>
          <a:xfrm>
            <a:off x="110073" y="143724"/>
            <a:ext cx="8229600" cy="551671"/>
          </a:xfrm>
        </p:spPr>
        <p:txBody>
          <a:bodyPr/>
          <a:lstStyle/>
          <a:p>
            <a:r>
              <a:rPr lang="en-US"/>
              <a:t>Click to edit Master title style</a:t>
            </a:r>
            <a:endParaRPr lang="en-GB"/>
          </a:p>
        </p:txBody>
      </p:sp>
      <p:sp>
        <p:nvSpPr>
          <p:cNvPr id="7" name="Vertical Text Placeholder 2"/>
          <p:cNvSpPr>
            <a:spLocks noGrp="1"/>
          </p:cNvSpPr>
          <p:nvPr>
            <p:ph type="body" orient="vert" idx="1"/>
          </p:nvPr>
        </p:nvSpPr>
        <p:spPr>
          <a:xfrm>
            <a:off x="110073" y="1600204"/>
            <a:ext cx="8851229" cy="452596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8">
            <a:extLst>
              <a:ext uri="{FF2B5EF4-FFF2-40B4-BE49-F238E27FC236}">
                <a16:creationId xmlns:a16="http://schemas.microsoft.com/office/drawing/2014/main" id="{B0F4A2FB-626A-41AC-A153-E46EE4E54B6C}"/>
              </a:ext>
            </a:extLst>
          </p:cNvPr>
          <p:cNvSpPr>
            <a:spLocks noGrp="1"/>
          </p:cNvSpPr>
          <p:nvPr>
            <p:ph type="ftr" sz="quarter" idx="10"/>
          </p:nvPr>
        </p:nvSpPr>
        <p:spPr/>
        <p:txBody>
          <a:bodyPr/>
          <a:lstStyle>
            <a:lvl1pPr>
              <a:defRPr/>
            </a:lvl1pPr>
          </a:lstStyle>
          <a:p>
            <a:pPr>
              <a:defRPr/>
            </a:pPr>
            <a:endParaRPr lang="en-US" dirty="0"/>
          </a:p>
        </p:txBody>
      </p:sp>
      <p:sp>
        <p:nvSpPr>
          <p:cNvPr id="5" name="Slide Number Placeholder 9">
            <a:extLst>
              <a:ext uri="{FF2B5EF4-FFF2-40B4-BE49-F238E27FC236}">
                <a16:creationId xmlns:a16="http://schemas.microsoft.com/office/drawing/2014/main" id="{F10E4F04-89E4-4033-9D0D-E129101FBAAD}"/>
              </a:ext>
            </a:extLst>
          </p:cNvPr>
          <p:cNvSpPr>
            <a:spLocks noGrp="1"/>
          </p:cNvSpPr>
          <p:nvPr>
            <p:ph type="sldNum" sz="quarter" idx="11"/>
          </p:nvPr>
        </p:nvSpPr>
        <p:spPr/>
        <p:txBody>
          <a:bodyPr/>
          <a:lstStyle>
            <a:lvl1pPr>
              <a:defRPr/>
            </a:lvl1pPr>
          </a:lstStyle>
          <a:p>
            <a:pPr>
              <a:defRPr/>
            </a:pPr>
            <a:fld id="{7320ADA0-7644-4F97-86A0-43E7EFB17BC6}" type="slidenum">
              <a:rPr lang="en-US" altLang="en-US"/>
              <a:pPr>
                <a:defRPr/>
              </a:pPr>
              <a:t>‹#›</a:t>
            </a:fld>
            <a:endParaRPr lang="en-US" altLang="en-US" dirty="0"/>
          </a:p>
        </p:txBody>
      </p:sp>
    </p:spTree>
    <p:extLst>
      <p:ext uri="{BB962C8B-B14F-4D97-AF65-F5344CB8AC3E}">
        <p14:creationId xmlns:p14="http://schemas.microsoft.com/office/powerpoint/2010/main" val="1235905969"/>
      </p:ext>
    </p:extLst>
  </p:cSld>
  <p:clrMapOvr>
    <a:masterClrMapping/>
  </p:clrMapOvr>
  <p:transition>
    <p:wipe dir="d"/>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cSld name="Vertical Text with Title">
    <p:spTree>
      <p:nvGrpSpPr>
        <p:cNvPr id="1" name=""/>
        <p:cNvGrpSpPr/>
        <p:nvPr/>
      </p:nvGrpSpPr>
      <p:grpSpPr>
        <a:xfrm>
          <a:off x="0" y="0"/>
          <a:ext cx="0" cy="0"/>
          <a:chOff x="0" y="0"/>
          <a:chExt cx="0" cy="0"/>
        </a:xfrm>
      </p:grpSpPr>
      <p:sp>
        <p:nvSpPr>
          <p:cNvPr id="5" name="Vertical Title 1"/>
          <p:cNvSpPr>
            <a:spLocks noGrp="1"/>
          </p:cNvSpPr>
          <p:nvPr>
            <p:ph type="title" orient="vert"/>
          </p:nvPr>
        </p:nvSpPr>
        <p:spPr>
          <a:xfrm>
            <a:off x="6629400" y="274640"/>
            <a:ext cx="2331902" cy="5851525"/>
          </a:xfrm>
        </p:spPr>
        <p:txBody>
          <a:bodyPr vert="eaVert"/>
          <a:lstStyle/>
          <a:p>
            <a:r>
              <a:rPr lang="en-US"/>
              <a:t>Click to edit Master title style</a:t>
            </a:r>
            <a:endParaRPr lang="en-GB"/>
          </a:p>
        </p:txBody>
      </p:sp>
      <p:sp>
        <p:nvSpPr>
          <p:cNvPr id="6" name="Vertical Text Placeholder 2"/>
          <p:cNvSpPr>
            <a:spLocks noGrp="1"/>
          </p:cNvSpPr>
          <p:nvPr>
            <p:ph type="body" orient="vert" idx="1"/>
          </p:nvPr>
        </p:nvSpPr>
        <p:spPr>
          <a:xfrm>
            <a:off x="110072" y="274640"/>
            <a:ext cx="6348277" cy="59313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Footer Placeholder 8">
            <a:extLst>
              <a:ext uri="{FF2B5EF4-FFF2-40B4-BE49-F238E27FC236}">
                <a16:creationId xmlns:a16="http://schemas.microsoft.com/office/drawing/2014/main" id="{C7D34EB3-75E0-444A-8877-7C771FE075E4}"/>
              </a:ext>
            </a:extLst>
          </p:cNvPr>
          <p:cNvSpPr>
            <a:spLocks noGrp="1"/>
          </p:cNvSpPr>
          <p:nvPr>
            <p:ph type="ftr" sz="quarter" idx="10"/>
          </p:nvPr>
        </p:nvSpPr>
        <p:spPr/>
        <p:txBody>
          <a:bodyPr/>
          <a:lstStyle>
            <a:lvl1pPr>
              <a:defRPr sz="882">
                <a:solidFill>
                  <a:schemeClr val="bg1">
                    <a:lumMod val="50000"/>
                  </a:schemeClr>
                </a:solidFill>
              </a:defRPr>
            </a:lvl1pPr>
          </a:lstStyle>
          <a:p>
            <a:pPr>
              <a:defRPr/>
            </a:pPr>
            <a:endParaRPr lang="en-US" dirty="0"/>
          </a:p>
        </p:txBody>
      </p:sp>
      <p:sp>
        <p:nvSpPr>
          <p:cNvPr id="7" name="Slide Number Placeholder 9">
            <a:extLst>
              <a:ext uri="{FF2B5EF4-FFF2-40B4-BE49-F238E27FC236}">
                <a16:creationId xmlns:a16="http://schemas.microsoft.com/office/drawing/2014/main" id="{237734B6-8067-4C90-AF45-14E28C911956}"/>
              </a:ext>
            </a:extLst>
          </p:cNvPr>
          <p:cNvSpPr>
            <a:spLocks noGrp="1"/>
          </p:cNvSpPr>
          <p:nvPr>
            <p:ph type="sldNum" sz="quarter" idx="11"/>
          </p:nvPr>
        </p:nvSpPr>
        <p:spPr/>
        <p:txBody>
          <a:bodyPr/>
          <a:lstStyle>
            <a:lvl1pPr algn="r">
              <a:defRPr sz="882">
                <a:solidFill>
                  <a:schemeClr val="bg1">
                    <a:lumMod val="50000"/>
                  </a:schemeClr>
                </a:solidFill>
              </a:defRPr>
            </a:lvl1pPr>
          </a:lstStyle>
          <a:p>
            <a:pPr>
              <a:defRPr/>
            </a:pPr>
            <a:fld id="{4243C5DE-5804-4AD8-9E48-A1F4920A0462}" type="slidenum">
              <a:rPr lang="en-US" altLang="en-US"/>
              <a:pPr>
                <a:defRPr/>
              </a:pPr>
              <a:t>‹#›</a:t>
            </a:fld>
            <a:endParaRPr lang="en-US" altLang="en-US" dirty="0"/>
          </a:p>
        </p:txBody>
      </p:sp>
    </p:spTree>
    <p:extLst>
      <p:ext uri="{BB962C8B-B14F-4D97-AF65-F5344CB8AC3E}">
        <p14:creationId xmlns:p14="http://schemas.microsoft.com/office/powerpoint/2010/main" val="4655948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ext_2Column">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p>
            <a:r>
              <a:rPr lang="en-US" dirty="0"/>
              <a:t>CLICK TO EDIT MASTER TITLE STYLE</a:t>
            </a:r>
          </a:p>
        </p:txBody>
      </p:sp>
      <p:sp>
        <p:nvSpPr>
          <p:cNvPr id="3" name="Text Placeholder 2"/>
          <p:cNvSpPr>
            <a:spLocks noGrp="1"/>
          </p:cNvSpPr>
          <p:nvPr>
            <p:ph type="body" sz="quarter" idx="10"/>
          </p:nvPr>
        </p:nvSpPr>
        <p:spPr>
          <a:xfrm>
            <a:off x="960120" y="2112264"/>
            <a:ext cx="3575701"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1"/>
          </p:nvPr>
        </p:nvSpPr>
        <p:spPr>
          <a:xfrm>
            <a:off x="5029200" y="2112264"/>
            <a:ext cx="3575701"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679749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p:cSld name="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AE610D37-820B-4117-8778-8F038300E116}"/>
              </a:ext>
            </a:extLst>
          </p:cNvPr>
          <p:cNvSpPr/>
          <p:nvPr/>
        </p:nvSpPr>
        <p:spPr>
          <a:xfrm>
            <a:off x="182563" y="6470650"/>
            <a:ext cx="8778875" cy="295275"/>
          </a:xfrm>
          <a:prstGeom prst="rect">
            <a:avLst/>
          </a:prstGeom>
          <a:solidFill>
            <a:srgbClr val="002D72"/>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1018705" eaLnBrk="1" fontAlgn="auto" hangingPunct="1">
              <a:spcBef>
                <a:spcPts val="0"/>
              </a:spcBef>
              <a:spcAft>
                <a:spcPts val="0"/>
              </a:spcAft>
              <a:defRPr/>
            </a:pPr>
            <a:endParaRPr lang="en-US" sz="2824" dirty="0">
              <a:solidFill>
                <a:schemeClr val="bg1"/>
              </a:solidFill>
            </a:endParaRPr>
          </a:p>
        </p:txBody>
      </p:sp>
      <p:pic>
        <p:nvPicPr>
          <p:cNvPr id="4" name="Picture 8" descr="brainshark_presenter_tab2.jpg">
            <a:extLst>
              <a:ext uri="{FF2B5EF4-FFF2-40B4-BE49-F238E27FC236}">
                <a16:creationId xmlns:a16="http://schemas.microsoft.com/office/drawing/2014/main" id="{89A6AB66-28FB-4DCE-BC4F-97FD7A3F922E}"/>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82563" y="88900"/>
            <a:ext cx="8778875"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92">
            <a:extLst>
              <a:ext uri="{FF2B5EF4-FFF2-40B4-BE49-F238E27FC236}">
                <a16:creationId xmlns:a16="http://schemas.microsoft.com/office/drawing/2014/main" id="{03C8BCB3-8057-42E8-848C-77E2D268287F}"/>
              </a:ext>
            </a:extLst>
          </p:cNvPr>
          <p:cNvSpPr txBox="1">
            <a:spLocks noChangeArrowheads="1"/>
          </p:cNvSpPr>
          <p:nvPr/>
        </p:nvSpPr>
        <p:spPr bwMode="black">
          <a:xfrm>
            <a:off x="917575" y="592138"/>
            <a:ext cx="8043863" cy="268287"/>
          </a:xfrm>
          <a:prstGeom prst="rect">
            <a:avLst/>
          </a:prstGeom>
          <a:noFill/>
          <a:ln>
            <a:noFill/>
          </a:ln>
          <a:effectLst/>
        </p:spPr>
        <p:txBody>
          <a:bodyPr lIns="0" tIns="0" rIns="0" bIns="0" anchor="ctr"/>
          <a:lstStyle>
            <a:defPPr>
              <a:defRPr lang="en-US"/>
            </a:defPPr>
            <a:lvl1pPr algn="l" rtl="0" fontAlgn="base">
              <a:spcBef>
                <a:spcPct val="0"/>
              </a:spcBef>
              <a:spcAft>
                <a:spcPct val="0"/>
              </a:spcAft>
              <a:defRPr sz="900" kern="1200">
                <a:solidFill>
                  <a:srgbClr val="004785"/>
                </a:solidFill>
                <a:latin typeface="Arial" charset="0"/>
                <a:ea typeface="Geneva" charset="0"/>
                <a:cs typeface="Geneva" charset="0"/>
              </a:defRPr>
            </a:lvl1pPr>
            <a:lvl2pPr marL="457200" algn="l" rtl="0" fontAlgn="base">
              <a:spcBef>
                <a:spcPct val="0"/>
              </a:spcBef>
              <a:spcAft>
                <a:spcPct val="0"/>
              </a:spcAft>
              <a:defRPr sz="2400" kern="1200">
                <a:solidFill>
                  <a:schemeClr val="tx1"/>
                </a:solidFill>
                <a:latin typeface="Arial" charset="0"/>
                <a:ea typeface="Geneva" charset="0"/>
                <a:cs typeface="Geneva" charset="0"/>
              </a:defRPr>
            </a:lvl2pPr>
            <a:lvl3pPr marL="914400" algn="l" rtl="0" fontAlgn="base">
              <a:spcBef>
                <a:spcPct val="0"/>
              </a:spcBef>
              <a:spcAft>
                <a:spcPct val="0"/>
              </a:spcAft>
              <a:defRPr sz="2400" kern="1200">
                <a:solidFill>
                  <a:schemeClr val="tx1"/>
                </a:solidFill>
                <a:latin typeface="Arial" charset="0"/>
                <a:ea typeface="Geneva" charset="0"/>
                <a:cs typeface="Geneva" charset="0"/>
              </a:defRPr>
            </a:lvl3pPr>
            <a:lvl4pPr marL="1371600" algn="l" rtl="0" fontAlgn="base">
              <a:spcBef>
                <a:spcPct val="0"/>
              </a:spcBef>
              <a:spcAft>
                <a:spcPct val="0"/>
              </a:spcAft>
              <a:defRPr sz="2400" kern="1200">
                <a:solidFill>
                  <a:schemeClr val="tx1"/>
                </a:solidFill>
                <a:latin typeface="Arial" charset="0"/>
                <a:ea typeface="Geneva" charset="0"/>
                <a:cs typeface="Geneva" charset="0"/>
              </a:defRPr>
            </a:lvl4pPr>
            <a:lvl5pPr marL="1828800" algn="l" rtl="0" fontAlgn="base">
              <a:spcBef>
                <a:spcPct val="0"/>
              </a:spcBef>
              <a:spcAft>
                <a:spcPct val="0"/>
              </a:spcAft>
              <a:defRPr sz="2400" kern="1200">
                <a:solidFill>
                  <a:schemeClr val="tx1"/>
                </a:solidFill>
                <a:latin typeface="Arial" charset="0"/>
                <a:ea typeface="Geneva" charset="0"/>
                <a:cs typeface="Geneva" charset="0"/>
              </a:defRPr>
            </a:lvl5pPr>
            <a:lvl6pPr marL="2286000" algn="l" defTabSz="457200" rtl="0" eaLnBrk="1" latinLnBrk="0" hangingPunct="1">
              <a:defRPr sz="2400" kern="1200">
                <a:solidFill>
                  <a:schemeClr val="tx1"/>
                </a:solidFill>
                <a:latin typeface="Arial" charset="0"/>
                <a:ea typeface="Geneva" charset="0"/>
                <a:cs typeface="Geneva" charset="0"/>
              </a:defRPr>
            </a:lvl6pPr>
            <a:lvl7pPr marL="2743200" algn="l" defTabSz="457200" rtl="0" eaLnBrk="1" latinLnBrk="0" hangingPunct="1">
              <a:defRPr sz="2400" kern="1200">
                <a:solidFill>
                  <a:schemeClr val="tx1"/>
                </a:solidFill>
                <a:latin typeface="Arial" charset="0"/>
                <a:ea typeface="Geneva" charset="0"/>
                <a:cs typeface="Geneva" charset="0"/>
              </a:defRPr>
            </a:lvl7pPr>
            <a:lvl8pPr marL="3200400" algn="l" defTabSz="457200" rtl="0" eaLnBrk="1" latinLnBrk="0" hangingPunct="1">
              <a:defRPr sz="2400" kern="1200">
                <a:solidFill>
                  <a:schemeClr val="tx1"/>
                </a:solidFill>
                <a:latin typeface="Arial" charset="0"/>
                <a:ea typeface="Geneva" charset="0"/>
                <a:cs typeface="Geneva" charset="0"/>
              </a:defRPr>
            </a:lvl8pPr>
            <a:lvl9pPr marL="3657600" algn="l" defTabSz="457200" rtl="0" eaLnBrk="1" latinLnBrk="0" hangingPunct="1">
              <a:defRPr sz="2400" kern="1200">
                <a:solidFill>
                  <a:schemeClr val="tx1"/>
                </a:solidFill>
                <a:latin typeface="Arial" charset="0"/>
                <a:ea typeface="Geneva" charset="0"/>
                <a:cs typeface="Geneva" charset="0"/>
              </a:defRPr>
            </a:lvl9pPr>
          </a:lstStyle>
          <a:p>
            <a:pPr defTabSz="1018705" eaLnBrk="1" hangingPunct="1">
              <a:defRPr/>
            </a:pPr>
            <a:r>
              <a:rPr lang="en-US" sz="794" dirty="0">
                <a:solidFill>
                  <a:schemeClr val="bg1"/>
                </a:solidFill>
              </a:rPr>
              <a:t>						              Strategic Framework</a:t>
            </a:r>
          </a:p>
        </p:txBody>
      </p:sp>
      <p:pic>
        <p:nvPicPr>
          <p:cNvPr id="6" name="Picture 11">
            <a:extLst>
              <a:ext uri="{FF2B5EF4-FFF2-40B4-BE49-F238E27FC236}">
                <a16:creationId xmlns:a16="http://schemas.microsoft.com/office/drawing/2014/main" id="{642B67DB-C40B-4788-80F2-80CA08A2C3D7}"/>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251700" y="98425"/>
            <a:ext cx="1285875" cy="45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8">
            <a:extLst>
              <a:ext uri="{FF2B5EF4-FFF2-40B4-BE49-F238E27FC236}">
                <a16:creationId xmlns:a16="http://schemas.microsoft.com/office/drawing/2014/main" id="{371A492A-393C-4947-AB5D-FB64346F848A}"/>
              </a:ext>
            </a:extLst>
          </p:cNvPr>
          <p:cNvSpPr txBox="1">
            <a:spLocks/>
          </p:cNvSpPr>
          <p:nvPr/>
        </p:nvSpPr>
        <p:spPr>
          <a:xfrm>
            <a:off x="182563" y="6507163"/>
            <a:ext cx="2849562" cy="222250"/>
          </a:xfrm>
          <a:prstGeom prst="rect">
            <a:avLst/>
          </a:prstGeom>
        </p:spPr>
        <p:txBody>
          <a:bodyPr/>
          <a:lstStyle>
            <a:defPPr>
              <a:defRPr lang="en-US"/>
            </a:defPPr>
            <a:lvl1pPr marL="0" algn="l" defTabSz="1018705" rtl="0" eaLnBrk="1" latinLnBrk="0" hangingPunct="1">
              <a:defRPr sz="1000" kern="1200">
                <a:solidFill>
                  <a:schemeClr val="bg1">
                    <a:lumMod val="50000"/>
                  </a:schemeClr>
                </a:solidFill>
                <a:latin typeface="+mn-lt"/>
                <a:ea typeface="+mn-ea"/>
                <a:cs typeface="+mn-cs"/>
              </a:defRPr>
            </a:lvl1pPr>
            <a:lvl2pPr marL="509352" algn="l" defTabSz="1018705" rtl="0" eaLnBrk="1" latinLnBrk="0" hangingPunct="1">
              <a:defRPr sz="2006" kern="1200">
                <a:solidFill>
                  <a:schemeClr val="tx1"/>
                </a:solidFill>
                <a:latin typeface="+mn-lt"/>
                <a:ea typeface="+mn-ea"/>
                <a:cs typeface="+mn-cs"/>
              </a:defRPr>
            </a:lvl2pPr>
            <a:lvl3pPr marL="1018705" algn="l" defTabSz="1018705" rtl="0" eaLnBrk="1" latinLnBrk="0" hangingPunct="1">
              <a:defRPr sz="2006" kern="1200">
                <a:solidFill>
                  <a:schemeClr val="tx1"/>
                </a:solidFill>
                <a:latin typeface="+mn-lt"/>
                <a:ea typeface="+mn-ea"/>
                <a:cs typeface="+mn-cs"/>
              </a:defRPr>
            </a:lvl3pPr>
            <a:lvl4pPr marL="1528058" algn="l" defTabSz="1018705" rtl="0" eaLnBrk="1" latinLnBrk="0" hangingPunct="1">
              <a:defRPr sz="2006" kern="1200">
                <a:solidFill>
                  <a:schemeClr val="tx1"/>
                </a:solidFill>
                <a:latin typeface="+mn-lt"/>
                <a:ea typeface="+mn-ea"/>
                <a:cs typeface="+mn-cs"/>
              </a:defRPr>
            </a:lvl4pPr>
            <a:lvl5pPr marL="2037411" algn="l" defTabSz="1018705" rtl="0" eaLnBrk="1" latinLnBrk="0" hangingPunct="1">
              <a:defRPr sz="2006" kern="1200">
                <a:solidFill>
                  <a:schemeClr val="tx1"/>
                </a:solidFill>
                <a:latin typeface="+mn-lt"/>
                <a:ea typeface="+mn-ea"/>
                <a:cs typeface="+mn-cs"/>
              </a:defRPr>
            </a:lvl5pPr>
            <a:lvl6pPr marL="2546764" algn="l" defTabSz="1018705" rtl="0" eaLnBrk="1" latinLnBrk="0" hangingPunct="1">
              <a:defRPr sz="2006" kern="1200">
                <a:solidFill>
                  <a:schemeClr val="tx1"/>
                </a:solidFill>
                <a:latin typeface="+mn-lt"/>
                <a:ea typeface="+mn-ea"/>
                <a:cs typeface="+mn-cs"/>
              </a:defRPr>
            </a:lvl6pPr>
            <a:lvl7pPr marL="3056116" algn="l" defTabSz="1018705" rtl="0" eaLnBrk="1" latinLnBrk="0" hangingPunct="1">
              <a:defRPr sz="2006" kern="1200">
                <a:solidFill>
                  <a:schemeClr val="tx1"/>
                </a:solidFill>
                <a:latin typeface="+mn-lt"/>
                <a:ea typeface="+mn-ea"/>
                <a:cs typeface="+mn-cs"/>
              </a:defRPr>
            </a:lvl7pPr>
            <a:lvl8pPr marL="3565469" algn="l" defTabSz="1018705" rtl="0" eaLnBrk="1" latinLnBrk="0" hangingPunct="1">
              <a:defRPr sz="2006" kern="1200">
                <a:solidFill>
                  <a:schemeClr val="tx1"/>
                </a:solidFill>
                <a:latin typeface="+mn-lt"/>
                <a:ea typeface="+mn-ea"/>
                <a:cs typeface="+mn-cs"/>
              </a:defRPr>
            </a:lvl8pPr>
            <a:lvl9pPr marL="4074821" algn="l" defTabSz="1018705" rtl="0" eaLnBrk="1" latinLnBrk="0" hangingPunct="1">
              <a:defRPr sz="2006" kern="1200">
                <a:solidFill>
                  <a:schemeClr val="tx1"/>
                </a:solidFill>
                <a:latin typeface="+mn-lt"/>
                <a:ea typeface="+mn-ea"/>
                <a:cs typeface="+mn-cs"/>
              </a:defRPr>
            </a:lvl9pPr>
          </a:lstStyle>
          <a:p>
            <a:pPr fontAlgn="auto">
              <a:spcBef>
                <a:spcPts val="0"/>
              </a:spcBef>
              <a:spcAft>
                <a:spcPts val="0"/>
              </a:spcAft>
              <a:defRPr/>
            </a:pPr>
            <a:r>
              <a:rPr lang="en-US" sz="882" dirty="0">
                <a:solidFill>
                  <a:schemeClr val="bg1"/>
                </a:solidFill>
              </a:rPr>
              <a:t>Prepared by: Corporate F.A.C.T.S., Inc.</a:t>
            </a:r>
          </a:p>
        </p:txBody>
      </p:sp>
      <p:sp>
        <p:nvSpPr>
          <p:cNvPr id="8" name="Slide Number Placeholder 9">
            <a:extLst>
              <a:ext uri="{FF2B5EF4-FFF2-40B4-BE49-F238E27FC236}">
                <a16:creationId xmlns:a16="http://schemas.microsoft.com/office/drawing/2014/main" id="{F9FCFDEC-776B-4F15-A229-24D039E2DCF3}"/>
              </a:ext>
            </a:extLst>
          </p:cNvPr>
          <p:cNvSpPr txBox="1">
            <a:spLocks/>
          </p:cNvSpPr>
          <p:nvPr/>
        </p:nvSpPr>
        <p:spPr>
          <a:xfrm>
            <a:off x="6827838" y="6489700"/>
            <a:ext cx="2133600" cy="223838"/>
          </a:xfrm>
          <a:prstGeom prst="rect">
            <a:avLst/>
          </a:prstGeom>
        </p:spPr>
        <p:txBody>
          <a:bodyPr/>
          <a:lstStyle>
            <a:defPPr>
              <a:defRPr lang="en-US"/>
            </a:defPPr>
            <a:lvl1pPr marL="0" algn="r" defTabSz="1018705" rtl="0" eaLnBrk="1" latinLnBrk="0" hangingPunct="1">
              <a:defRPr sz="1000" kern="1200">
                <a:solidFill>
                  <a:schemeClr val="bg1">
                    <a:lumMod val="50000"/>
                  </a:schemeClr>
                </a:solidFill>
                <a:latin typeface="+mn-lt"/>
                <a:ea typeface="+mn-ea"/>
                <a:cs typeface="+mn-cs"/>
              </a:defRPr>
            </a:lvl1pPr>
            <a:lvl2pPr marL="509352" algn="l" defTabSz="1018705" rtl="0" eaLnBrk="1" latinLnBrk="0" hangingPunct="1">
              <a:defRPr sz="2006" kern="1200">
                <a:solidFill>
                  <a:schemeClr val="tx1"/>
                </a:solidFill>
                <a:latin typeface="+mn-lt"/>
                <a:ea typeface="+mn-ea"/>
                <a:cs typeface="+mn-cs"/>
              </a:defRPr>
            </a:lvl2pPr>
            <a:lvl3pPr marL="1018705" algn="l" defTabSz="1018705" rtl="0" eaLnBrk="1" latinLnBrk="0" hangingPunct="1">
              <a:defRPr sz="2006" kern="1200">
                <a:solidFill>
                  <a:schemeClr val="tx1"/>
                </a:solidFill>
                <a:latin typeface="+mn-lt"/>
                <a:ea typeface="+mn-ea"/>
                <a:cs typeface="+mn-cs"/>
              </a:defRPr>
            </a:lvl3pPr>
            <a:lvl4pPr marL="1528058" algn="l" defTabSz="1018705" rtl="0" eaLnBrk="1" latinLnBrk="0" hangingPunct="1">
              <a:defRPr sz="2006" kern="1200">
                <a:solidFill>
                  <a:schemeClr val="tx1"/>
                </a:solidFill>
                <a:latin typeface="+mn-lt"/>
                <a:ea typeface="+mn-ea"/>
                <a:cs typeface="+mn-cs"/>
              </a:defRPr>
            </a:lvl4pPr>
            <a:lvl5pPr marL="2037411" algn="l" defTabSz="1018705" rtl="0" eaLnBrk="1" latinLnBrk="0" hangingPunct="1">
              <a:defRPr sz="2006" kern="1200">
                <a:solidFill>
                  <a:schemeClr val="tx1"/>
                </a:solidFill>
                <a:latin typeface="+mn-lt"/>
                <a:ea typeface="+mn-ea"/>
                <a:cs typeface="+mn-cs"/>
              </a:defRPr>
            </a:lvl5pPr>
            <a:lvl6pPr marL="2546764" algn="l" defTabSz="1018705" rtl="0" eaLnBrk="1" latinLnBrk="0" hangingPunct="1">
              <a:defRPr sz="2006" kern="1200">
                <a:solidFill>
                  <a:schemeClr val="tx1"/>
                </a:solidFill>
                <a:latin typeface="+mn-lt"/>
                <a:ea typeface="+mn-ea"/>
                <a:cs typeface="+mn-cs"/>
              </a:defRPr>
            </a:lvl6pPr>
            <a:lvl7pPr marL="3056116" algn="l" defTabSz="1018705" rtl="0" eaLnBrk="1" latinLnBrk="0" hangingPunct="1">
              <a:defRPr sz="2006" kern="1200">
                <a:solidFill>
                  <a:schemeClr val="tx1"/>
                </a:solidFill>
                <a:latin typeface="+mn-lt"/>
                <a:ea typeface="+mn-ea"/>
                <a:cs typeface="+mn-cs"/>
              </a:defRPr>
            </a:lvl7pPr>
            <a:lvl8pPr marL="3565469" algn="l" defTabSz="1018705" rtl="0" eaLnBrk="1" latinLnBrk="0" hangingPunct="1">
              <a:defRPr sz="2006" kern="1200">
                <a:solidFill>
                  <a:schemeClr val="tx1"/>
                </a:solidFill>
                <a:latin typeface="+mn-lt"/>
                <a:ea typeface="+mn-ea"/>
                <a:cs typeface="+mn-cs"/>
              </a:defRPr>
            </a:lvl8pPr>
            <a:lvl9pPr marL="4074821" algn="l" defTabSz="1018705" rtl="0" eaLnBrk="1" latinLnBrk="0" hangingPunct="1">
              <a:defRPr sz="2006" kern="1200">
                <a:solidFill>
                  <a:schemeClr val="tx1"/>
                </a:solidFill>
                <a:latin typeface="+mn-lt"/>
                <a:ea typeface="+mn-ea"/>
                <a:cs typeface="+mn-cs"/>
              </a:defRPr>
            </a:lvl9pPr>
          </a:lstStyle>
          <a:p>
            <a:pPr fontAlgn="auto">
              <a:spcBef>
                <a:spcPts val="0"/>
              </a:spcBef>
              <a:spcAft>
                <a:spcPts val="0"/>
              </a:spcAft>
              <a:defRPr/>
            </a:pPr>
            <a:fld id="{5B9DA10C-007E-4762-A7ED-8A8E1A3BC2D8}" type="slidenum">
              <a:rPr lang="en-US" sz="882" smtClean="0">
                <a:solidFill>
                  <a:schemeClr val="bg1"/>
                </a:solidFill>
              </a:rPr>
              <a:pPr fontAlgn="auto">
                <a:spcBef>
                  <a:spcPts val="0"/>
                </a:spcBef>
                <a:spcAft>
                  <a:spcPts val="0"/>
                </a:spcAft>
                <a:defRPr/>
              </a:pPr>
              <a:t>‹#›</a:t>
            </a:fld>
            <a:endParaRPr lang="en-US" sz="882" dirty="0">
              <a:solidFill>
                <a:schemeClr val="bg1"/>
              </a:solidFill>
            </a:endParaRPr>
          </a:p>
        </p:txBody>
      </p:sp>
      <p:sp>
        <p:nvSpPr>
          <p:cNvPr id="15" name="Rectangle 83"/>
          <p:cNvSpPr>
            <a:spLocks noGrp="1" noChangeArrowheads="1"/>
          </p:cNvSpPr>
          <p:nvPr>
            <p:ph type="title"/>
          </p:nvPr>
        </p:nvSpPr>
        <p:spPr bwMode="black">
          <a:xfrm>
            <a:off x="282571" y="323868"/>
            <a:ext cx="5341220" cy="448084"/>
          </a:xfrm>
          <a:prstGeom prst="rect">
            <a:avLst/>
          </a:prstGeom>
          <a:noFill/>
          <a:ln w="9525">
            <a:noFill/>
            <a:miter lim="800000"/>
            <a:headEnd/>
            <a:tailEnd/>
          </a:ln>
        </p:spPr>
        <p:txBody>
          <a:bodyPr lIns="0" tIns="0" rIns="0" bIns="0">
            <a:noAutofit/>
          </a:bodyPr>
          <a:lstStyle>
            <a:lvl1pPr>
              <a:defRPr sz="3177">
                <a:solidFill>
                  <a:schemeClr val="bg1"/>
                </a:solidFill>
              </a:defRPr>
            </a:lvl1pPr>
          </a:lstStyle>
          <a:p>
            <a:pPr lvl="0"/>
            <a:r>
              <a:rPr lang="en-US"/>
              <a:t>Click to edit Master title style</a:t>
            </a:r>
            <a:endParaRPr lang="en-US" dirty="0"/>
          </a:p>
        </p:txBody>
      </p:sp>
    </p:spTree>
    <p:extLst>
      <p:ext uri="{BB962C8B-B14F-4D97-AF65-F5344CB8AC3E}">
        <p14:creationId xmlns:p14="http://schemas.microsoft.com/office/powerpoint/2010/main" val="416533356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1" name="Freeform 6"/>
          <p:cNvSpPr/>
          <p:nvPr/>
        </p:nvSpPr>
        <p:spPr bwMode="auto">
          <a:xfrm>
            <a:off x="0" y="-3175"/>
            <a:ext cx="9144000" cy="5203825"/>
          </a:xfrm>
          <a:custGeom>
            <a:avLst/>
            <a:gdLst/>
            <a:ahLst/>
            <a:cxnLst/>
            <a:rect l="0" t="0" r="r" b="b"/>
            <a:pathLst>
              <a:path w="5760" h="3278">
                <a:moveTo>
                  <a:pt x="5760" y="0"/>
                </a:moveTo>
                <a:lnTo>
                  <a:pt x="0" y="0"/>
                </a:lnTo>
                <a:lnTo>
                  <a:pt x="0" y="3090"/>
                </a:lnTo>
                <a:lnTo>
                  <a:pt x="943" y="3090"/>
                </a:lnTo>
                <a:lnTo>
                  <a:pt x="1123" y="3270"/>
                </a:lnTo>
                <a:lnTo>
                  <a:pt x="1123" y="3270"/>
                </a:lnTo>
                <a:lnTo>
                  <a:pt x="1127" y="3272"/>
                </a:lnTo>
                <a:lnTo>
                  <a:pt x="1133" y="3275"/>
                </a:lnTo>
                <a:lnTo>
                  <a:pt x="1139" y="3278"/>
                </a:lnTo>
                <a:lnTo>
                  <a:pt x="1144" y="3278"/>
                </a:lnTo>
                <a:lnTo>
                  <a:pt x="1150" y="3278"/>
                </a:lnTo>
                <a:lnTo>
                  <a:pt x="1155" y="3275"/>
                </a:lnTo>
                <a:lnTo>
                  <a:pt x="1161" y="3272"/>
                </a:lnTo>
                <a:lnTo>
                  <a:pt x="1165" y="3270"/>
                </a:lnTo>
                <a:lnTo>
                  <a:pt x="1345" y="3090"/>
                </a:lnTo>
                <a:lnTo>
                  <a:pt x="5760" y="3090"/>
                </a:lnTo>
                <a:lnTo>
                  <a:pt x="5760" y="0"/>
                </a:lnTo>
                <a:close/>
              </a:path>
            </a:pathLst>
          </a:custGeom>
          <a:ln/>
          <a:effectLst/>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808831" y="1449146"/>
            <a:ext cx="7526338" cy="2971051"/>
          </a:xfrm>
        </p:spPr>
        <p:txBody>
          <a:bodyPr/>
          <a:lstStyle>
            <a:lvl1pPr>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808831" y="5280847"/>
            <a:ext cx="7526338" cy="434974"/>
          </a:xfrm>
        </p:spPr>
        <p:txBody>
          <a:bodyPr anchor="t"/>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endParaRPr lang="en-US" dirty="0"/>
          </a:p>
        </p:txBody>
      </p:sp>
      <p:sp>
        <p:nvSpPr>
          <p:cNvPr id="8" name="Rectangle 7">
            <a:extLst>
              <a:ext uri="{FF2B5EF4-FFF2-40B4-BE49-F238E27FC236}">
                <a16:creationId xmlns:a16="http://schemas.microsoft.com/office/drawing/2014/main" id="{0093E899-E118-4EF8-9665-A5D6843DAE06}"/>
              </a:ext>
            </a:extLst>
          </p:cNvPr>
          <p:cNvSpPr/>
          <p:nvPr userDrawn="1"/>
        </p:nvSpPr>
        <p:spPr>
          <a:xfrm>
            <a:off x="-1" y="0"/>
            <a:ext cx="1143001" cy="34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11210437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1"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809997" y="2222287"/>
            <a:ext cx="7524003" cy="3636510"/>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2B5FA709-B87A-4E76-88B6-D4537BCD0B3E}" type="slidenum">
              <a:rPr lang="en-US" smtClean="0"/>
              <a:pPr/>
              <a:t>‹#›</a:t>
            </a:fld>
            <a:endParaRPr lang="en-US" dirty="0"/>
          </a:p>
        </p:txBody>
      </p:sp>
    </p:spTree>
    <p:extLst>
      <p:ext uri="{BB962C8B-B14F-4D97-AF65-F5344CB8AC3E}">
        <p14:creationId xmlns:p14="http://schemas.microsoft.com/office/powerpoint/2010/main" val="255458996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 name="Freeform 7"/>
          <p:cNvSpPr/>
          <p:nvPr/>
        </p:nvSpPr>
        <p:spPr bwMode="auto">
          <a:xfrm>
            <a:off x="0" y="0"/>
            <a:ext cx="9144000" cy="5203825"/>
          </a:xfrm>
          <a:custGeom>
            <a:avLst/>
            <a:gdLst/>
            <a:ahLst/>
            <a:cxnLst/>
            <a:rect l="0" t="0" r="r" b="b"/>
            <a:pathLst>
              <a:path w="5760" h="3278">
                <a:moveTo>
                  <a:pt x="0" y="0"/>
                </a:moveTo>
                <a:lnTo>
                  <a:pt x="5760" y="0"/>
                </a:lnTo>
                <a:lnTo>
                  <a:pt x="5760" y="3090"/>
                </a:lnTo>
                <a:lnTo>
                  <a:pt x="4817" y="3090"/>
                </a:lnTo>
                <a:lnTo>
                  <a:pt x="4637" y="3270"/>
                </a:lnTo>
                <a:lnTo>
                  <a:pt x="4637" y="3270"/>
                </a:lnTo>
                <a:lnTo>
                  <a:pt x="4633" y="3272"/>
                </a:lnTo>
                <a:lnTo>
                  <a:pt x="4627" y="3275"/>
                </a:lnTo>
                <a:lnTo>
                  <a:pt x="4621" y="3278"/>
                </a:lnTo>
                <a:lnTo>
                  <a:pt x="4616" y="3278"/>
                </a:lnTo>
                <a:lnTo>
                  <a:pt x="4610" y="3278"/>
                </a:lnTo>
                <a:lnTo>
                  <a:pt x="4605" y="3275"/>
                </a:lnTo>
                <a:lnTo>
                  <a:pt x="4599" y="3272"/>
                </a:lnTo>
                <a:lnTo>
                  <a:pt x="4595" y="3270"/>
                </a:lnTo>
                <a:lnTo>
                  <a:pt x="4415" y="3090"/>
                </a:lnTo>
                <a:lnTo>
                  <a:pt x="0" y="3090"/>
                </a:lnTo>
                <a:lnTo>
                  <a:pt x="0" y="0"/>
                </a:lnTo>
                <a:lnTo>
                  <a:pt x="0" y="0"/>
                </a:lnTo>
                <a:close/>
              </a:path>
            </a:pathLst>
          </a:custGeom>
          <a:ln>
            <a:headEnd/>
            <a:tailEnd/>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2951396"/>
            <a:ext cx="7526337" cy="1468800"/>
          </a:xfrm>
        </p:spPr>
        <p:txBody>
          <a:bodyPr anchor="b"/>
          <a:lstStyle>
            <a:lvl1pPr algn="r">
              <a:defRPr sz="48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804863" y="5281200"/>
            <a:ext cx="7526337" cy="433955"/>
          </a:xfrm>
        </p:spPr>
        <p:txBody>
          <a:bodyPr anchor="t">
            <a:no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750769"/>
      </p:ext>
    </p:extLst>
  </p:cSld>
  <p:clrMapOvr>
    <a:masterClrMapping/>
  </p:clrMapOvr>
  <p:hf sldNum="0" hdr="0" dt="0"/>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09996" y="2222287"/>
            <a:ext cx="3670723"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63280" y="2222287"/>
            <a:ext cx="3670720" cy="36387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57302355-E14B-8545-A8F8-0FE83CC9D524}" type="datetimeFigureOut">
              <a:rPr lang="en-US" smtClean="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12305953"/>
      </p:ext>
    </p:extLst>
  </p:cSld>
  <p:clrMapOvr>
    <a:masterClrMapping/>
  </p:clrMapOvr>
  <p:hf sldNum="0" hdr="0" dt="0"/>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809996" y="2174875"/>
            <a:ext cx="3670723"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809996" y="2751137"/>
            <a:ext cx="3687391"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63280" y="2174875"/>
            <a:ext cx="3670720" cy="576262"/>
          </a:xfrm>
        </p:spPr>
        <p:txBody>
          <a:bodyPr anchor="b">
            <a:noAutofit/>
          </a:bodyPr>
          <a:lstStyle>
            <a:lvl1pPr marL="0" indent="0" algn="ctr">
              <a:buNone/>
              <a:defRPr sz="20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4663280" y="2751137"/>
            <a:ext cx="3670720" cy="3109913"/>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02640F58-564D-2B4F-AE67-E407BA4FCF45}" type="datetimeFigureOut">
              <a:rPr lang="en-US" smtClean="0"/>
              <a:pPr/>
              <a:t>9/9/2020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040976895"/>
      </p:ext>
    </p:extLst>
  </p:cSld>
  <p:clrMapOvr>
    <a:masterClrMapping/>
  </p:clrMapOvr>
  <p:hf sldNum="0" hdr="0" dt="0"/>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F13A34C8-038E-2045-AF43-DF7DBB8E0E9E}" type="datetimeFigureOut">
              <a:rPr lang="en-US" smtClean="0"/>
              <a:pPr/>
              <a:t>9/9/2020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943731284"/>
      </p:ext>
    </p:extLst>
  </p:cSld>
  <p:clrMapOvr>
    <a:masterClrMapping/>
  </p:clrMapOvr>
  <p:hf sldNum="0" hdr="0" dt="0"/>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18C68F-D26B-8F47-958C-23B49CF8A634}" type="datetimeFigureOut">
              <a:rPr lang="en-US" smtClean="0"/>
              <a:pPr/>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1853850"/>
      </p:ext>
    </p:extLst>
  </p:cSld>
  <p:clrMapOvr>
    <a:masterClrMapping/>
  </p:clrMapOvr>
  <p:hf sldNum="0" hdr="0" dt="0"/>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2" name="Freeform 6"/>
          <p:cNvSpPr>
            <a:spLocks noChangeAspect="1"/>
          </p:cNvSpPr>
          <p:nvPr/>
        </p:nvSpPr>
        <p:spPr bwMode="auto">
          <a:xfrm>
            <a:off x="804863" y="446086"/>
            <a:ext cx="2660650" cy="1814651"/>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804863" y="446088"/>
            <a:ext cx="2660650" cy="1618396"/>
          </a:xfrm>
        </p:spPr>
        <p:txBody>
          <a:bodyPr anchor="b"/>
          <a:lstStyle>
            <a:lvl1pPr algn="l">
              <a:defRPr sz="2000" b="1"/>
            </a:lvl1pPr>
          </a:lstStyle>
          <a:p>
            <a:r>
              <a:rPr lang="en-US" smtClean="0"/>
              <a:t>Click to edit Master title style</a:t>
            </a:r>
            <a:endParaRPr lang="en-US" dirty="0"/>
          </a:p>
        </p:txBody>
      </p:sp>
      <p:sp>
        <p:nvSpPr>
          <p:cNvPr id="3" name="Content Placeholder 2"/>
          <p:cNvSpPr>
            <a:spLocks noGrp="1"/>
          </p:cNvSpPr>
          <p:nvPr>
            <p:ph idx="1"/>
          </p:nvPr>
        </p:nvSpPr>
        <p:spPr>
          <a:xfrm>
            <a:off x="3641724" y="446087"/>
            <a:ext cx="4689475" cy="5414963"/>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04863" y="2260737"/>
            <a:ext cx="2660650" cy="360031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D0DF5E60-9974-AC48-9591-99C2BB44B7CF}" type="datetimeFigureOut">
              <a:rPr lang="en-US" smtClean="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477058443"/>
      </p:ext>
    </p:extLst>
  </p:cSld>
  <p:clrMapOvr>
    <a:masterClrMapping/>
  </p:clrMapOvr>
  <p:hf sldNum="0" hdr="0" dt="0"/>
</p:sldLayout>
</file>

<file path=ppt/slideLayouts/slideLayout2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9996" y="727521"/>
            <a:ext cx="3501548" cy="1617163"/>
          </a:xfrm>
        </p:spPr>
        <p:txBody>
          <a:bodyPr anchor="b">
            <a:normAutofit/>
          </a:bodyPr>
          <a:lstStyle>
            <a:lvl1pPr algn="l">
              <a:defRPr sz="2400" b="0"/>
            </a:lvl1pPr>
          </a:lstStyle>
          <a:p>
            <a:r>
              <a:rPr lang="en-US" smtClean="0"/>
              <a:t>Click to edit Master title style</a:t>
            </a:r>
            <a:endParaRPr lang="en-US" dirty="0"/>
          </a:p>
        </p:txBody>
      </p:sp>
      <p:sp>
        <p:nvSpPr>
          <p:cNvPr id="9" name="Picture Placeholder 11"/>
          <p:cNvSpPr>
            <a:spLocks noGrp="1" noChangeAspect="1"/>
          </p:cNvSpPr>
          <p:nvPr>
            <p:ph type="pic" sz="quarter" idx="13"/>
          </p:nvPr>
        </p:nvSpPr>
        <p:spPr bwMode="auto">
          <a:xfrm>
            <a:off x="4573588" y="0"/>
            <a:ext cx="4570412" cy="6858000"/>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noFill/>
          <a:ln w="9525">
            <a:solidFill>
              <a:schemeClr val="tx2"/>
            </a:solidFill>
            <a:round/>
            <a:headEnd/>
            <a:tailEnd/>
          </a:ln>
          <a:effectLst/>
        </p:spPr>
        <p:txBody>
          <a:bodyPr wrap="square" numCol="1" anchor="t" anchorCtr="0" compatLnSpc="1">
            <a:prstTxWarp prst="textNoShape">
              <a:avLst/>
            </a:prstTxWarp>
            <a:normAutofit/>
          </a:bodyPr>
          <a:lstStyle>
            <a:lvl1pPr algn="ctr">
              <a:buFontTx/>
              <a:buNone/>
              <a:defRPr sz="1400"/>
            </a:lvl1pPr>
          </a:lstStyle>
          <a:p>
            <a:r>
              <a:rPr lang="en-US" smtClean="0"/>
              <a:t>Click icon to add picture</a:t>
            </a:r>
            <a:endParaRPr lang="en-US" dirty="0"/>
          </a:p>
        </p:txBody>
      </p:sp>
      <p:sp>
        <p:nvSpPr>
          <p:cNvPr id="4" name="Text Placeholder 3"/>
          <p:cNvSpPr>
            <a:spLocks noGrp="1"/>
          </p:cNvSpPr>
          <p:nvPr>
            <p:ph type="body" sz="half" idx="2"/>
          </p:nvPr>
        </p:nvSpPr>
        <p:spPr>
          <a:xfrm>
            <a:off x="809996" y="2344684"/>
            <a:ext cx="3501548" cy="3516365"/>
          </a:xfrm>
        </p:spPr>
        <p:txBody>
          <a:bodyPr anchor="t">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a:xfrm>
            <a:off x="2914357" y="6041361"/>
            <a:ext cx="732659" cy="365125"/>
          </a:xfrm>
        </p:spPr>
        <p:txBody>
          <a:bodyPr/>
          <a:lstStyle/>
          <a:p>
            <a:fld id="{18C79C5D-2A6F-F04D-97DA-BEF2467B64E4}" type="datetimeFigureOut">
              <a:rPr lang="en-US" smtClean="0"/>
              <a:pPr/>
              <a:t>9/9/2020</a:t>
            </a:fld>
            <a:endParaRPr lang="en-US" dirty="0"/>
          </a:p>
        </p:txBody>
      </p:sp>
      <p:sp>
        <p:nvSpPr>
          <p:cNvPr id="6" name="Footer Placeholder 5"/>
          <p:cNvSpPr>
            <a:spLocks noGrp="1"/>
          </p:cNvSpPr>
          <p:nvPr>
            <p:ph type="ftr" sz="quarter" idx="11"/>
          </p:nvPr>
        </p:nvSpPr>
        <p:spPr>
          <a:xfrm>
            <a:off x="442797" y="6041361"/>
            <a:ext cx="2471560" cy="365125"/>
          </a:xfrm>
        </p:spPr>
        <p:txBody>
          <a:bodyPr/>
          <a:lstStyle/>
          <a:p>
            <a:endParaRPr lang="en-US" dirty="0"/>
          </a:p>
        </p:txBody>
      </p:sp>
      <p:sp>
        <p:nvSpPr>
          <p:cNvPr id="7" name="Slide Number Placeholder 6"/>
          <p:cNvSpPr>
            <a:spLocks noGrp="1"/>
          </p:cNvSpPr>
          <p:nvPr>
            <p:ph type="sldNum" sz="quarter" idx="12"/>
          </p:nvPr>
        </p:nvSpPr>
        <p:spPr>
          <a:xfrm>
            <a:off x="3647017" y="5915887"/>
            <a:ext cx="796616" cy="490599"/>
          </a:xfrm>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87803437"/>
      </p:ext>
    </p:extLst>
  </p:cSld>
  <p:clrMapOvr>
    <a:masterClrMapping/>
  </p:clrMapOvr>
  <p:hf sldNum="0" hdr="0" dt="0"/>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90765341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04863" y="4800600"/>
            <a:ext cx="7526337" cy="566738"/>
          </a:xfrm>
        </p:spPr>
        <p:txBody>
          <a:bodyPr anchor="b">
            <a:normAutofit/>
          </a:bodyPr>
          <a:lstStyle>
            <a:lvl1pPr algn="l">
              <a:defRPr sz="2400" b="0"/>
            </a:lvl1pPr>
          </a:lstStyle>
          <a:p>
            <a:r>
              <a:rPr lang="en-US" smtClean="0"/>
              <a:t>Click to edit Master title style</a:t>
            </a:r>
            <a:endParaRPr lang="en-US" dirty="0"/>
          </a:p>
        </p:txBody>
      </p:sp>
      <p:sp>
        <p:nvSpPr>
          <p:cNvPr id="15" name="Picture Placeholder 14"/>
          <p:cNvSpPr>
            <a:spLocks noGrp="1" noChangeAspect="1"/>
          </p:cNvSpPr>
          <p:nvPr>
            <p:ph type="pic" sz="quarter" idx="13"/>
          </p:nvPr>
        </p:nvSpPr>
        <p:spPr bwMode="auto">
          <a:xfrm>
            <a:off x="0" y="0"/>
            <a:ext cx="9144000" cy="4800600"/>
          </a:xfrm>
          <a:custGeom>
            <a:avLst/>
            <a:gdLst/>
            <a:ahLst/>
            <a:cxnLst/>
            <a:rect l="0" t="0" r="r" b="b"/>
            <a:pathLst>
              <a:path w="5760" h="3289">
                <a:moveTo>
                  <a:pt x="5760" y="0"/>
                </a:moveTo>
                <a:lnTo>
                  <a:pt x="0" y="0"/>
                </a:lnTo>
                <a:lnTo>
                  <a:pt x="0" y="3100"/>
                </a:lnTo>
                <a:lnTo>
                  <a:pt x="943" y="3100"/>
                </a:lnTo>
                <a:lnTo>
                  <a:pt x="1123" y="3281"/>
                </a:lnTo>
                <a:lnTo>
                  <a:pt x="1123" y="3281"/>
                </a:lnTo>
                <a:lnTo>
                  <a:pt x="1127" y="3283"/>
                </a:lnTo>
                <a:lnTo>
                  <a:pt x="1133" y="3286"/>
                </a:lnTo>
                <a:lnTo>
                  <a:pt x="1139" y="3289"/>
                </a:lnTo>
                <a:lnTo>
                  <a:pt x="1144" y="3289"/>
                </a:lnTo>
                <a:lnTo>
                  <a:pt x="1150" y="3289"/>
                </a:lnTo>
                <a:lnTo>
                  <a:pt x="1155" y="3286"/>
                </a:lnTo>
                <a:lnTo>
                  <a:pt x="1161" y="3283"/>
                </a:lnTo>
                <a:lnTo>
                  <a:pt x="1165" y="3281"/>
                </a:lnTo>
                <a:lnTo>
                  <a:pt x="1345" y="3100"/>
                </a:lnTo>
                <a:lnTo>
                  <a:pt x="5760" y="3100"/>
                </a:lnTo>
                <a:lnTo>
                  <a:pt x="5760" y="0"/>
                </a:lnTo>
                <a:close/>
              </a:path>
            </a:pathLst>
          </a:custGeom>
          <a:noFill/>
          <a:ln>
            <a:solidFill>
              <a:schemeClr val="tx2"/>
            </a:solidFill>
          </a:ln>
        </p:spPr>
        <p:style>
          <a:lnRef idx="1">
            <a:schemeClr val="accent1"/>
          </a:lnRef>
          <a:fillRef idx="3">
            <a:schemeClr val="accent1"/>
          </a:fillRef>
          <a:effectRef idx="2">
            <a:schemeClr val="accent1"/>
          </a:effectRef>
          <a:fontRef idx="minor">
            <a:schemeClr val="lt1"/>
          </a:fontRef>
        </p:style>
        <p:txBody>
          <a:bodyPr wrap="square" numCol="1" anchor="t" anchorCtr="0" compatLnSpc="1">
            <a:prstTxWarp prst="textNoShape">
              <a:avLst/>
            </a:prstTxWarp>
            <a:normAutofit/>
          </a:bodyPr>
          <a:lstStyle>
            <a:lvl1pPr marL="0" indent="0" algn="ctr">
              <a:buFontTx/>
              <a:buNone/>
              <a:defRPr sz="1600"/>
            </a:lvl1pPr>
          </a:lstStyle>
          <a:p>
            <a:r>
              <a:rPr lang="en-US" smtClean="0"/>
              <a:t>Click icon to add picture</a:t>
            </a:r>
            <a:endParaRPr lang="en-US" dirty="0"/>
          </a:p>
        </p:txBody>
      </p:sp>
      <p:sp>
        <p:nvSpPr>
          <p:cNvPr id="4" name="Text Placeholder 3"/>
          <p:cNvSpPr>
            <a:spLocks noGrp="1"/>
          </p:cNvSpPr>
          <p:nvPr>
            <p:ph type="body" sz="half" idx="2"/>
          </p:nvPr>
        </p:nvSpPr>
        <p:spPr>
          <a:xfrm>
            <a:off x="804863" y="5367338"/>
            <a:ext cx="7526337"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8C79C5D-2A6F-F04D-97DA-BEF2467B64E4}" type="datetimeFigureOut">
              <a:rPr lang="en-US" smtClean="0"/>
              <a:pPr/>
              <a:t>9/9/2020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63414066"/>
      </p:ext>
    </p:extLst>
  </p:cSld>
  <p:clrMapOvr>
    <a:masterClrMapping/>
  </p:clrMapOvr>
  <p:hf sldNum="0" hdr="0" dt="0"/>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8" name="Freeform 6"/>
          <p:cNvSpPr>
            <a:spLocks noChangeAspect="1"/>
          </p:cNvSpPr>
          <p:nvPr/>
        </p:nvSpPr>
        <p:spPr bwMode="auto">
          <a:xfrm>
            <a:off x="485107" y="1338479"/>
            <a:ext cx="4749312" cy="3239188"/>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649573" y="1495525"/>
            <a:ext cx="4420380" cy="2645912"/>
          </a:xfrm>
        </p:spPr>
        <p:txBody>
          <a:bodyPr anchor="b"/>
          <a:lstStyle>
            <a:lvl1pPr algn="l">
              <a:defRPr sz="4200" b="1" cap="none"/>
            </a:lvl1pPr>
          </a:lstStyle>
          <a:p>
            <a:r>
              <a:rPr lang="en-US" smtClean="0"/>
              <a:t>Click to edit Master title style</a:t>
            </a:r>
            <a:endParaRPr lang="en-US" dirty="0"/>
          </a:p>
        </p:txBody>
      </p:sp>
      <p:sp>
        <p:nvSpPr>
          <p:cNvPr id="3" name="Text Placeholder 2"/>
          <p:cNvSpPr>
            <a:spLocks noGrp="1"/>
          </p:cNvSpPr>
          <p:nvPr>
            <p:ph type="body" idx="1"/>
          </p:nvPr>
        </p:nvSpPr>
        <p:spPr>
          <a:xfrm>
            <a:off x="651226" y="4700702"/>
            <a:ext cx="4418727" cy="713241"/>
          </a:xfrm>
        </p:spPr>
        <p:txBody>
          <a:bodyPr anchor="t">
            <a:no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9" name="Text Placeholder 5"/>
          <p:cNvSpPr>
            <a:spLocks noGrp="1"/>
          </p:cNvSpPr>
          <p:nvPr>
            <p:ph type="body" sz="quarter" idx="16"/>
          </p:nvPr>
        </p:nvSpPr>
        <p:spPr>
          <a:xfrm>
            <a:off x="5398884" y="1338479"/>
            <a:ext cx="3302316" cy="4075464"/>
          </a:xfrm>
        </p:spPr>
        <p:txBody>
          <a:bodyPr anchor="t"/>
          <a:lstStyle>
            <a:lvl1pPr marL="0" indent="0">
              <a:buFontTx/>
              <a:buNone/>
              <a:defRPr/>
            </a:lvl1pPr>
          </a:lstStyle>
          <a:p>
            <a:pPr lvl="0"/>
            <a:r>
              <a:rPr lang="en-US" smtClean="0"/>
              <a:t>Edit Master text styles</a:t>
            </a:r>
          </a:p>
        </p:txBody>
      </p:sp>
      <p:sp>
        <p:nvSpPr>
          <p:cNvPr id="4" name="Date Placeholder 3"/>
          <p:cNvSpPr>
            <a:spLocks noGrp="1"/>
          </p:cNvSpPr>
          <p:nvPr>
            <p:ph type="dt" sz="half" idx="10"/>
          </p:nvPr>
        </p:nvSpPr>
        <p:spPr/>
        <p:txBody>
          <a:bodyPr/>
          <a:lstStyle/>
          <a:p>
            <a:fld id="{8DFA1846-DA80-1C48-A609-854EA85C59AD}"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61475348"/>
      </p:ext>
    </p:extLst>
  </p:cSld>
  <p:clrMapOvr>
    <a:masterClrMapping/>
  </p:clrMapOvr>
  <p:hf sldNum="0" hdr="0" dt="0"/>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9" name="Freeform 6"/>
          <p:cNvSpPr>
            <a:spLocks noChangeAspect="1"/>
          </p:cNvSpPr>
          <p:nvPr/>
        </p:nvSpPr>
        <p:spPr bwMode="auto">
          <a:xfrm>
            <a:off x="855663" y="2286585"/>
            <a:ext cx="3671336" cy="2503972"/>
          </a:xfrm>
          <a:custGeom>
            <a:avLst/>
            <a:gdLst/>
            <a:ahLst/>
            <a:cxnLst/>
            <a:rect l="0" t="0" r="r" b="b"/>
            <a:pathLst>
              <a:path w="3384" h="2308">
                <a:moveTo>
                  <a:pt x="3340" y="0"/>
                </a:moveTo>
                <a:lnTo>
                  <a:pt x="44" y="0"/>
                </a:lnTo>
                <a:lnTo>
                  <a:pt x="44" y="0"/>
                </a:lnTo>
                <a:lnTo>
                  <a:pt x="34" y="0"/>
                </a:lnTo>
                <a:lnTo>
                  <a:pt x="26" y="4"/>
                </a:lnTo>
                <a:lnTo>
                  <a:pt x="20" y="8"/>
                </a:lnTo>
                <a:lnTo>
                  <a:pt x="12" y="12"/>
                </a:lnTo>
                <a:lnTo>
                  <a:pt x="8" y="20"/>
                </a:lnTo>
                <a:lnTo>
                  <a:pt x="4" y="26"/>
                </a:lnTo>
                <a:lnTo>
                  <a:pt x="0" y="34"/>
                </a:lnTo>
                <a:lnTo>
                  <a:pt x="0" y="44"/>
                </a:lnTo>
                <a:lnTo>
                  <a:pt x="0" y="2076"/>
                </a:lnTo>
                <a:lnTo>
                  <a:pt x="0" y="2076"/>
                </a:lnTo>
                <a:lnTo>
                  <a:pt x="0" y="2086"/>
                </a:lnTo>
                <a:lnTo>
                  <a:pt x="4" y="2094"/>
                </a:lnTo>
                <a:lnTo>
                  <a:pt x="8" y="2100"/>
                </a:lnTo>
                <a:lnTo>
                  <a:pt x="12" y="2108"/>
                </a:lnTo>
                <a:lnTo>
                  <a:pt x="20" y="2112"/>
                </a:lnTo>
                <a:lnTo>
                  <a:pt x="26" y="2116"/>
                </a:lnTo>
                <a:lnTo>
                  <a:pt x="34" y="2120"/>
                </a:lnTo>
                <a:lnTo>
                  <a:pt x="44" y="2120"/>
                </a:lnTo>
                <a:lnTo>
                  <a:pt x="474" y="2120"/>
                </a:lnTo>
                <a:lnTo>
                  <a:pt x="650" y="2296"/>
                </a:lnTo>
                <a:lnTo>
                  <a:pt x="650" y="2296"/>
                </a:lnTo>
                <a:lnTo>
                  <a:pt x="656" y="2300"/>
                </a:lnTo>
                <a:lnTo>
                  <a:pt x="664" y="2304"/>
                </a:lnTo>
                <a:lnTo>
                  <a:pt x="672" y="2308"/>
                </a:lnTo>
                <a:lnTo>
                  <a:pt x="680" y="2308"/>
                </a:lnTo>
                <a:lnTo>
                  <a:pt x="688" y="2308"/>
                </a:lnTo>
                <a:lnTo>
                  <a:pt x="696" y="2304"/>
                </a:lnTo>
                <a:lnTo>
                  <a:pt x="704" y="2300"/>
                </a:lnTo>
                <a:lnTo>
                  <a:pt x="710" y="2296"/>
                </a:lnTo>
                <a:lnTo>
                  <a:pt x="886" y="2120"/>
                </a:lnTo>
                <a:lnTo>
                  <a:pt x="3340" y="2120"/>
                </a:lnTo>
                <a:lnTo>
                  <a:pt x="3340" y="2120"/>
                </a:lnTo>
                <a:lnTo>
                  <a:pt x="3350" y="2120"/>
                </a:lnTo>
                <a:lnTo>
                  <a:pt x="3358" y="2116"/>
                </a:lnTo>
                <a:lnTo>
                  <a:pt x="3364" y="2112"/>
                </a:lnTo>
                <a:lnTo>
                  <a:pt x="3372" y="2108"/>
                </a:lnTo>
                <a:lnTo>
                  <a:pt x="3376" y="2100"/>
                </a:lnTo>
                <a:lnTo>
                  <a:pt x="3380" y="2094"/>
                </a:lnTo>
                <a:lnTo>
                  <a:pt x="3384" y="2086"/>
                </a:lnTo>
                <a:lnTo>
                  <a:pt x="3384" y="2076"/>
                </a:lnTo>
                <a:lnTo>
                  <a:pt x="3384" y="44"/>
                </a:lnTo>
                <a:lnTo>
                  <a:pt x="3384" y="44"/>
                </a:lnTo>
                <a:lnTo>
                  <a:pt x="3384" y="34"/>
                </a:lnTo>
                <a:lnTo>
                  <a:pt x="3380" y="26"/>
                </a:lnTo>
                <a:lnTo>
                  <a:pt x="3376" y="20"/>
                </a:lnTo>
                <a:lnTo>
                  <a:pt x="3372" y="12"/>
                </a:lnTo>
                <a:lnTo>
                  <a:pt x="3364" y="8"/>
                </a:lnTo>
                <a:lnTo>
                  <a:pt x="3358" y="4"/>
                </a:lnTo>
                <a:lnTo>
                  <a:pt x="3350" y="0"/>
                </a:lnTo>
                <a:lnTo>
                  <a:pt x="3340" y="0"/>
                </a:lnTo>
                <a:lnTo>
                  <a:pt x="3340" y="0"/>
                </a:lnTo>
                <a:close/>
              </a:path>
            </a:pathLst>
          </a:custGeom>
          <a:ln>
            <a:solidFill>
              <a:schemeClr val="accent1"/>
            </a:solidFill>
          </a:ln>
        </p:spPr>
        <p:style>
          <a:lnRef idx="1">
            <a:schemeClr val="accent1"/>
          </a:lnRef>
          <a:fillRef idx="3">
            <a:schemeClr val="accent1"/>
          </a:fillRef>
          <a:effectRef idx="2">
            <a:schemeClr val="accent1"/>
          </a:effectRef>
          <a:fontRef idx="minor">
            <a:schemeClr val="lt1"/>
          </a:fontRef>
        </p:style>
      </p:sp>
      <p:sp>
        <p:nvSpPr>
          <p:cNvPr id="38" name="Title 1"/>
          <p:cNvSpPr>
            <a:spLocks noGrp="1"/>
          </p:cNvSpPr>
          <p:nvPr>
            <p:ph type="title"/>
          </p:nvPr>
        </p:nvSpPr>
        <p:spPr>
          <a:xfrm>
            <a:off x="1017816" y="2435956"/>
            <a:ext cx="3286891" cy="2007789"/>
          </a:xfrm>
        </p:spPr>
        <p:txBody>
          <a:bodyPr/>
          <a:lstStyle>
            <a:lvl1pPr>
              <a:defRPr sz="3200"/>
            </a:lvl1pPr>
          </a:lstStyle>
          <a:p>
            <a:r>
              <a:rPr lang="en-US" smtClean="0"/>
              <a:t>Click to edit Master title style</a:t>
            </a:r>
            <a:endParaRPr lang="en-US" dirty="0"/>
          </a:p>
        </p:txBody>
      </p:sp>
      <p:sp>
        <p:nvSpPr>
          <p:cNvPr id="6" name="Text Placeholder 5"/>
          <p:cNvSpPr>
            <a:spLocks noGrp="1"/>
          </p:cNvSpPr>
          <p:nvPr>
            <p:ph type="body" sz="quarter" idx="16"/>
          </p:nvPr>
        </p:nvSpPr>
        <p:spPr>
          <a:xfrm>
            <a:off x="4616450" y="2286000"/>
            <a:ext cx="3671888" cy="2300288"/>
          </a:xfrm>
        </p:spPr>
        <p:txBody>
          <a:bodyPr anchor="t"/>
          <a:lstStyle>
            <a:lvl1pPr marL="0" indent="0">
              <a:buFontTx/>
              <a:buNone/>
              <a:defRPr/>
            </a:lvl1pPr>
          </a:lstStyle>
          <a:p>
            <a:pPr lvl="0"/>
            <a:r>
              <a:rPr lang="en-US" smtClean="0"/>
              <a:t>Edit Master text styles</a:t>
            </a:r>
          </a:p>
        </p:txBody>
      </p:sp>
      <p:sp>
        <p:nvSpPr>
          <p:cNvPr id="2" name="Date Placeholder 1"/>
          <p:cNvSpPr>
            <a:spLocks noGrp="1"/>
          </p:cNvSpPr>
          <p:nvPr>
            <p:ph type="dt" sz="half" idx="10"/>
          </p:nvPr>
        </p:nvSpPr>
        <p:spPr/>
        <p:txBody>
          <a:bodyPr/>
          <a:lstStyle/>
          <a:p>
            <a:fld id="{FBF54567-0DE4-3F47-BF90-CB84690072F9}" type="datetimeFigureOut">
              <a:rPr lang="en-US" smtClean="0"/>
              <a:pPr/>
              <a:t>9/9/2020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57252700"/>
      </p:ext>
    </p:extLst>
  </p:cSld>
  <p:clrMapOvr>
    <a:masterClrMapping/>
  </p:clrMapOvr>
  <p:hf sldNum="0" hdr="0" dt="0"/>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Freeform 6"/>
          <p:cNvSpPr/>
          <p:nvPr/>
        </p:nvSpPr>
        <p:spPr bwMode="auto">
          <a:xfrm>
            <a:off x="0" y="0"/>
            <a:ext cx="9144000" cy="2185988"/>
          </a:xfrm>
          <a:custGeom>
            <a:avLst/>
            <a:gdLst/>
            <a:ahLst/>
            <a:cxnLst/>
            <a:rect l="0" t="0" r="r" b="b"/>
            <a:pathLst>
              <a:path w="5760" h="1377">
                <a:moveTo>
                  <a:pt x="5760" y="0"/>
                </a:moveTo>
                <a:lnTo>
                  <a:pt x="0" y="0"/>
                </a:lnTo>
                <a:lnTo>
                  <a:pt x="0" y="1189"/>
                </a:lnTo>
                <a:lnTo>
                  <a:pt x="943" y="1189"/>
                </a:lnTo>
                <a:lnTo>
                  <a:pt x="1123" y="1369"/>
                </a:lnTo>
                <a:lnTo>
                  <a:pt x="1123" y="1369"/>
                </a:lnTo>
                <a:lnTo>
                  <a:pt x="1127" y="1371"/>
                </a:lnTo>
                <a:lnTo>
                  <a:pt x="1133" y="1374"/>
                </a:lnTo>
                <a:lnTo>
                  <a:pt x="1139" y="1377"/>
                </a:lnTo>
                <a:lnTo>
                  <a:pt x="1144" y="1377"/>
                </a:lnTo>
                <a:lnTo>
                  <a:pt x="1150" y="1377"/>
                </a:lnTo>
                <a:lnTo>
                  <a:pt x="1155" y="1374"/>
                </a:lnTo>
                <a:lnTo>
                  <a:pt x="1161" y="1371"/>
                </a:lnTo>
                <a:lnTo>
                  <a:pt x="1165" y="1369"/>
                </a:lnTo>
                <a:lnTo>
                  <a:pt x="1345" y="1189"/>
                </a:lnTo>
                <a:lnTo>
                  <a:pt x="5760" y="1189"/>
                </a:lnTo>
                <a:lnTo>
                  <a:pt x="5760"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C6C52C72-DE31-F449-A4ED-4C594FD91407}"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858975211"/>
      </p:ext>
    </p:extLst>
  </p:cSld>
  <p:clrMapOvr>
    <a:masterClrMapping/>
  </p:clrMapOvr>
  <p:hf sldNum="0" hdr="0" dt="0"/>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2" name="Freeform 6"/>
          <p:cNvSpPr>
            <a:spLocks noChangeAspect="1"/>
          </p:cNvSpPr>
          <p:nvPr/>
        </p:nvSpPr>
        <p:spPr bwMode="auto">
          <a:xfrm>
            <a:off x="5752238" y="446089"/>
            <a:ext cx="3391762" cy="5414962"/>
          </a:xfrm>
          <a:custGeom>
            <a:avLst/>
            <a:gdLst/>
            <a:ahLst/>
            <a:cxnLst/>
            <a:rect l="0" t="0" r="r" b="b"/>
            <a:pathLst>
              <a:path w="2879" h="4320">
                <a:moveTo>
                  <a:pt x="183" y="0"/>
                </a:moveTo>
                <a:lnTo>
                  <a:pt x="183" y="1197"/>
                </a:lnTo>
                <a:lnTo>
                  <a:pt x="8" y="1372"/>
                </a:lnTo>
                <a:lnTo>
                  <a:pt x="8" y="1372"/>
                </a:lnTo>
                <a:lnTo>
                  <a:pt x="6" y="1376"/>
                </a:lnTo>
                <a:lnTo>
                  <a:pt x="3" y="1382"/>
                </a:lnTo>
                <a:lnTo>
                  <a:pt x="0" y="1387"/>
                </a:lnTo>
                <a:lnTo>
                  <a:pt x="0" y="1393"/>
                </a:lnTo>
                <a:lnTo>
                  <a:pt x="0" y="1399"/>
                </a:lnTo>
                <a:lnTo>
                  <a:pt x="3" y="1404"/>
                </a:lnTo>
                <a:lnTo>
                  <a:pt x="6" y="1410"/>
                </a:lnTo>
                <a:lnTo>
                  <a:pt x="8" y="1414"/>
                </a:lnTo>
                <a:lnTo>
                  <a:pt x="183" y="1589"/>
                </a:lnTo>
                <a:lnTo>
                  <a:pt x="183" y="4320"/>
                </a:lnTo>
                <a:lnTo>
                  <a:pt x="2879" y="4320"/>
                </a:lnTo>
                <a:lnTo>
                  <a:pt x="2879" y="0"/>
                </a:lnTo>
                <a:lnTo>
                  <a:pt x="183" y="0"/>
                </a:lnTo>
                <a:close/>
              </a:path>
            </a:pathLst>
          </a:custGeom>
          <a:ln/>
          <a:extLst>
            <a:ext uri="{91240B29-F687-4F45-9708-019B960494DF}">
              <a14:hiddenLine xmlns:a14="http://schemas.microsoft.com/office/drawing/2010/main" w="9525">
                <a:solidFill>
                  <a:srgbClr val="000000"/>
                </a:solidFill>
                <a:round/>
                <a:headEnd/>
                <a:tailEnd/>
              </a14:hiddenLine>
            </a:ext>
          </a:extLst>
        </p:spPr>
        <p:style>
          <a:lnRef idx="1">
            <a:schemeClr val="accent1"/>
          </a:lnRef>
          <a:fillRef idx="3">
            <a:schemeClr val="accent1"/>
          </a:fillRef>
          <a:effectRef idx="2">
            <a:schemeClr val="accent1"/>
          </a:effectRef>
          <a:fontRef idx="minor">
            <a:schemeClr val="lt1"/>
          </a:fontRef>
        </p:style>
      </p:sp>
      <p:sp>
        <p:nvSpPr>
          <p:cNvPr id="9" name="AutoShape 4"/>
          <p:cNvSpPr>
            <a:spLocks noChangeAspect="1" noChangeArrowheads="1" noTextEdit="1"/>
          </p:cNvSpPr>
          <p:nvPr/>
        </p:nvSpPr>
        <p:spPr bwMode="auto">
          <a:xfrm>
            <a:off x="5233988" y="0"/>
            <a:ext cx="3910012" cy="586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sp>
      <p:sp>
        <p:nvSpPr>
          <p:cNvPr id="2" name="Vertical Title 1"/>
          <p:cNvSpPr>
            <a:spLocks noGrp="1"/>
          </p:cNvSpPr>
          <p:nvPr>
            <p:ph type="title" orient="vert"/>
          </p:nvPr>
        </p:nvSpPr>
        <p:spPr>
          <a:xfrm>
            <a:off x="6137655" y="586171"/>
            <a:ext cx="1701800" cy="51347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04862" y="446089"/>
            <a:ext cx="4947376" cy="5414962"/>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ED62726E-379B-B349-9EED-81ED093FA806}" type="datetimeFigureOut">
              <a:rPr lang="en-US" smtClean="0"/>
              <a:pPr/>
              <a:t>9/9/2020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862614484"/>
      </p:ext>
    </p:extLst>
  </p:cSld>
  <p:clrMapOvr>
    <a:masterClrMapping/>
  </p:clrMapOvr>
  <p:hf sldNum="0" hdr="0" dt="0"/>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146777523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userDrawn="1">
  <p:cSld name="1_Text_2Column">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p>
            <a:r>
              <a:rPr lang="en-US" dirty="0"/>
              <a:t>CLICK TO EDIT MASTER TITLE STYLE</a:t>
            </a:r>
          </a:p>
        </p:txBody>
      </p:sp>
      <p:sp>
        <p:nvSpPr>
          <p:cNvPr id="3" name="Text Placeholder 2"/>
          <p:cNvSpPr>
            <a:spLocks noGrp="1"/>
          </p:cNvSpPr>
          <p:nvPr>
            <p:ph type="body" sz="quarter" idx="10"/>
          </p:nvPr>
        </p:nvSpPr>
        <p:spPr>
          <a:xfrm>
            <a:off x="960120" y="2112264"/>
            <a:ext cx="3575701"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1"/>
          </p:nvPr>
        </p:nvSpPr>
        <p:spPr>
          <a:xfrm>
            <a:off x="5029200" y="2112264"/>
            <a:ext cx="3575701"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5026116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8892349-D9F7-4B95-B328-5089BE6915F1}"/>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id="{20E96EE5-F95A-43D9-A41D-7DEA7E568131}"/>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id="{F37DC39F-5006-454D-9E28-D2E5340056FD}"/>
              </a:ext>
            </a:extLst>
          </p:cNvPr>
          <p:cNvSpPr>
            <a:spLocks noGrp="1"/>
          </p:cNvSpPr>
          <p:nvPr>
            <p:ph type="dt" sz="half" idx="10"/>
          </p:nvPr>
        </p:nvSpPr>
        <p:spPr/>
        <p:txBody>
          <a:bodyPr/>
          <a:lstStyle/>
          <a:p>
            <a:endParaRPr lang="en-US" dirty="0"/>
          </a:p>
        </p:txBody>
      </p:sp>
      <p:sp>
        <p:nvSpPr>
          <p:cNvPr id="5" name="Footer Placeholder 4">
            <a:extLst>
              <a:ext uri="{FF2B5EF4-FFF2-40B4-BE49-F238E27FC236}">
                <a16:creationId xmlns:a16="http://schemas.microsoft.com/office/drawing/2014/main" id="{C3362A6D-E651-4A2B-AAB4-A0DD571C14D2}"/>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D4C48CEC-FC5F-47C2-8D58-84694DBC3422}"/>
              </a:ext>
            </a:extLst>
          </p:cNvPr>
          <p:cNvSpPr>
            <a:spLocks noGrp="1"/>
          </p:cNvSpPr>
          <p:nvPr>
            <p:ph type="sldNum" sz="quarter" idx="12"/>
          </p:nvPr>
        </p:nvSpPr>
        <p:spPr/>
        <p:txBody>
          <a:bodyPr/>
          <a:lstStyle/>
          <a:p>
            <a:endParaRPr lang="en-US" dirty="0"/>
          </a:p>
        </p:txBody>
      </p:sp>
      <p:sp>
        <p:nvSpPr>
          <p:cNvPr id="8" name="Rectangle 7">
            <a:extLst>
              <a:ext uri="{FF2B5EF4-FFF2-40B4-BE49-F238E27FC236}">
                <a16:creationId xmlns:a16="http://schemas.microsoft.com/office/drawing/2014/main" id="{0093E899-E118-4EF8-9665-A5D6843DAE06}"/>
              </a:ext>
            </a:extLst>
          </p:cNvPr>
          <p:cNvSpPr/>
          <p:nvPr userDrawn="1"/>
        </p:nvSpPr>
        <p:spPr>
          <a:xfrm>
            <a:off x="-1" y="0"/>
            <a:ext cx="1143001" cy="34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562784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9" name="Slide Number Placeholder 5"/>
          <p:cNvSpPr>
            <a:spLocks noGrp="1"/>
          </p:cNvSpPr>
          <p:nvPr>
            <p:ph type="sldNum" sz="quarter" idx="4"/>
          </p:nvPr>
        </p:nvSpPr>
        <p:spPr>
          <a:xfrm>
            <a:off x="7678616" y="295730"/>
            <a:ext cx="791308" cy="767687"/>
          </a:xfrm>
          <a:prstGeom prst="rect">
            <a:avLst/>
          </a:prstGeom>
        </p:spPr>
        <p:txBody>
          <a:bodyPr vert="horz" lIns="91440" tIns="45720" rIns="91440" bIns="45720" rtlCol="0" anchor="b"/>
          <a:lstStyle>
            <a:lvl1pPr algn="ctr">
              <a:defRPr sz="2800" b="0" i="0">
                <a:solidFill>
                  <a:schemeClr val="bg1"/>
                </a:solidFill>
                <a:latin typeface="+mn-lt"/>
              </a:defRPr>
            </a:lvl1pPr>
          </a:lstStyle>
          <a:p>
            <a:fld id="{2B5FA709-B87A-4E76-88B6-D4537BCD0B3E}" type="slidenum">
              <a:rPr lang="en-US" smtClean="0"/>
              <a:pPr/>
              <a:t>‹#›</a:t>
            </a:fld>
            <a:endParaRPr lang="en-US" dirty="0"/>
          </a:p>
        </p:txBody>
      </p:sp>
    </p:spTree>
    <p:extLst>
      <p:ext uri="{BB962C8B-B14F-4D97-AF65-F5344CB8AC3E}">
        <p14:creationId xmlns:p14="http://schemas.microsoft.com/office/powerpoint/2010/main" val="7303549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1_Blank">
    <p:spTree>
      <p:nvGrpSpPr>
        <p:cNvPr id="1" name=""/>
        <p:cNvGrpSpPr/>
        <p:nvPr/>
      </p:nvGrpSpPr>
      <p:grpSpPr>
        <a:xfrm>
          <a:off x="0" y="0"/>
          <a:ext cx="0" cy="0"/>
          <a:chOff x="0" y="0"/>
          <a:chExt cx="0" cy="0"/>
        </a:xfrm>
      </p:grpSpPr>
      <p:sp>
        <p:nvSpPr>
          <p:cNvPr id="8" name="Title 7"/>
          <p:cNvSpPr>
            <a:spLocks noGrp="1"/>
          </p:cNvSpPr>
          <p:nvPr>
            <p:ph type="title" hasCustomPrompt="1"/>
          </p:nvPr>
        </p:nvSpPr>
        <p:spPr/>
        <p:txBody>
          <a:bodyPr/>
          <a:lstStyle/>
          <a:p>
            <a:r>
              <a:rPr lang="en-US" dirty="0"/>
              <a:t>CLICK TO EDIT MASTER TITLE STYLE</a:t>
            </a:r>
          </a:p>
        </p:txBody>
      </p:sp>
    </p:spTree>
    <p:extLst>
      <p:ext uri="{BB962C8B-B14F-4D97-AF65-F5344CB8AC3E}">
        <p14:creationId xmlns:p14="http://schemas.microsoft.com/office/powerpoint/2010/main" val="244586881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2_Text_2Column">
    <p:spTree>
      <p:nvGrpSpPr>
        <p:cNvPr id="1" name=""/>
        <p:cNvGrpSpPr/>
        <p:nvPr/>
      </p:nvGrpSpPr>
      <p:grpSpPr>
        <a:xfrm>
          <a:off x="0" y="0"/>
          <a:ext cx="0" cy="0"/>
          <a:chOff x="0" y="0"/>
          <a:chExt cx="0" cy="0"/>
        </a:xfrm>
      </p:grpSpPr>
      <p:sp>
        <p:nvSpPr>
          <p:cNvPr id="11" name="Title 10"/>
          <p:cNvSpPr>
            <a:spLocks noGrp="1"/>
          </p:cNvSpPr>
          <p:nvPr>
            <p:ph type="title" hasCustomPrompt="1"/>
          </p:nvPr>
        </p:nvSpPr>
        <p:spPr/>
        <p:txBody>
          <a:bodyPr/>
          <a:lstStyle/>
          <a:p>
            <a:r>
              <a:rPr lang="en-US" dirty="0"/>
              <a:t>CLICK TO EDIT MASTER TITLE STYLE</a:t>
            </a:r>
          </a:p>
        </p:txBody>
      </p:sp>
      <p:sp>
        <p:nvSpPr>
          <p:cNvPr id="3" name="Text Placeholder 2"/>
          <p:cNvSpPr>
            <a:spLocks noGrp="1"/>
          </p:cNvSpPr>
          <p:nvPr>
            <p:ph type="body" sz="quarter" idx="10"/>
          </p:nvPr>
        </p:nvSpPr>
        <p:spPr>
          <a:xfrm>
            <a:off x="960120" y="2112264"/>
            <a:ext cx="3575701"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2"/>
          <p:cNvSpPr>
            <a:spLocks noGrp="1"/>
          </p:cNvSpPr>
          <p:nvPr>
            <p:ph type="body" sz="quarter" idx="11"/>
          </p:nvPr>
        </p:nvSpPr>
        <p:spPr>
          <a:xfrm>
            <a:off x="5029200" y="2112264"/>
            <a:ext cx="3575701" cy="4303713"/>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11119132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Title Slide">
    <p:spTree>
      <p:nvGrpSpPr>
        <p:cNvPr id="1" name=""/>
        <p:cNvGrpSpPr/>
        <p:nvPr/>
      </p:nvGrpSpPr>
      <p:grpSpPr>
        <a:xfrm>
          <a:off x="0" y="0"/>
          <a:ext cx="0" cy="0"/>
          <a:chOff x="0" y="0"/>
          <a:chExt cx="0" cy="0"/>
        </a:xfrm>
      </p:grpSpPr>
      <p:pic>
        <p:nvPicPr>
          <p:cNvPr id="3" name="Picture 7">
            <a:extLst>
              <a:ext uri="{FF2B5EF4-FFF2-40B4-BE49-F238E27FC236}">
                <a16:creationId xmlns:a16="http://schemas.microsoft.com/office/drawing/2014/main" id="{180E8BE1-5A8C-495F-83AA-959732A44814}"/>
              </a:ext>
            </a:extLst>
          </p:cNvPr>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07950" y="5927725"/>
            <a:ext cx="2203450" cy="727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Picture Placeholder 2"/>
          <p:cNvSpPr>
            <a:spLocks noGrp="1"/>
          </p:cNvSpPr>
          <p:nvPr>
            <p:ph type="pic" idx="1"/>
          </p:nvPr>
        </p:nvSpPr>
        <p:spPr>
          <a:xfrm>
            <a:off x="0" y="0"/>
            <a:ext cx="9144000" cy="5516981"/>
          </a:xfrm>
          <a:solidFill>
            <a:schemeClr val="bg1">
              <a:lumMod val="95000"/>
            </a:schemeClr>
          </a:solidFill>
        </p:spPr>
        <p:txBody>
          <a:bodyPr rtlCol="0">
            <a:normAutofit/>
          </a:bodyPr>
          <a:lstStyle>
            <a:lvl1pPr marL="0" indent="0">
              <a:buNone/>
              <a:defRPr sz="3106"/>
            </a:lvl1pPr>
            <a:lvl2pPr marL="443777" indent="0">
              <a:buNone/>
              <a:defRPr sz="2718"/>
            </a:lvl2pPr>
            <a:lvl3pPr marL="887553" indent="0">
              <a:buNone/>
              <a:defRPr sz="2330"/>
            </a:lvl3pPr>
            <a:lvl4pPr marL="1331330" indent="0">
              <a:buNone/>
              <a:defRPr sz="1941"/>
            </a:lvl4pPr>
            <a:lvl5pPr marL="1775106" indent="0">
              <a:buNone/>
              <a:defRPr sz="1941"/>
            </a:lvl5pPr>
            <a:lvl6pPr marL="2218883" indent="0">
              <a:buNone/>
              <a:defRPr sz="1941"/>
            </a:lvl6pPr>
            <a:lvl7pPr marL="2662660" indent="0">
              <a:buNone/>
              <a:defRPr sz="1941"/>
            </a:lvl7pPr>
            <a:lvl8pPr marL="3106436" indent="0">
              <a:buNone/>
              <a:defRPr sz="1941"/>
            </a:lvl8pPr>
            <a:lvl9pPr marL="3550213" indent="0">
              <a:buNone/>
              <a:defRPr sz="1941"/>
            </a:lvl9pPr>
          </a:lstStyle>
          <a:p>
            <a:pPr lvl="0"/>
            <a:r>
              <a:rPr lang="en-US" noProof="0" dirty="0"/>
              <a:t>Click icon to add picture</a:t>
            </a:r>
            <a:endParaRPr lang="en-GB" noProof="0" dirty="0"/>
          </a:p>
        </p:txBody>
      </p:sp>
    </p:spTree>
    <p:extLst>
      <p:ext uri="{BB962C8B-B14F-4D97-AF65-F5344CB8AC3E}">
        <p14:creationId xmlns:p14="http://schemas.microsoft.com/office/powerpoint/2010/main" val="13366943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6.xml"/><Relationship Id="rId13" Type="http://schemas.openxmlformats.org/officeDocument/2006/relationships/theme" Target="../theme/theme2.xml"/><Relationship Id="rId3" Type="http://schemas.openxmlformats.org/officeDocument/2006/relationships/slideLayout" Target="../slideLayouts/slideLayout11.xml"/><Relationship Id="rId7" Type="http://schemas.openxmlformats.org/officeDocument/2006/relationships/slideLayout" Target="../slideLayouts/slideLayout15.xml"/><Relationship Id="rId12" Type="http://schemas.openxmlformats.org/officeDocument/2006/relationships/slideLayout" Target="../slideLayouts/slideLayout20.xml"/><Relationship Id="rId2" Type="http://schemas.openxmlformats.org/officeDocument/2006/relationships/slideLayout" Target="../slideLayouts/slideLayout10.xml"/><Relationship Id="rId1" Type="http://schemas.openxmlformats.org/officeDocument/2006/relationships/slideLayout" Target="../slideLayouts/slideLayout9.xml"/><Relationship Id="rId6" Type="http://schemas.openxmlformats.org/officeDocument/2006/relationships/slideLayout" Target="../slideLayouts/slideLayout14.xml"/><Relationship Id="rId11" Type="http://schemas.openxmlformats.org/officeDocument/2006/relationships/slideLayout" Target="../slideLayouts/slideLayout19.xml"/><Relationship Id="rId5" Type="http://schemas.openxmlformats.org/officeDocument/2006/relationships/slideLayout" Target="../slideLayouts/slideLayout13.xml"/><Relationship Id="rId10" Type="http://schemas.openxmlformats.org/officeDocument/2006/relationships/slideLayout" Target="../slideLayouts/slideLayout18.xml"/><Relationship Id="rId4" Type="http://schemas.openxmlformats.org/officeDocument/2006/relationships/slideLayout" Target="../slideLayouts/slideLayout12.xml"/><Relationship Id="rId9" Type="http://schemas.openxmlformats.org/officeDocument/2006/relationships/slideLayout" Target="../slideLayouts/slideLayout17.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3" Type="http://schemas.openxmlformats.org/officeDocument/2006/relationships/slideLayout" Target="../slideLayouts/slideLayout23.xml"/><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image" Target="../media/image1.png"/><Relationship Id="rId2" Type="http://schemas.openxmlformats.org/officeDocument/2006/relationships/slideLayout" Target="../slideLayouts/slideLayout22.xml"/><Relationship Id="rId16"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1398456" y="773147"/>
            <a:ext cx="7745543" cy="6128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endParaRPr lang="en-US" dirty="0"/>
          </a:p>
        </p:txBody>
      </p:sp>
      <p:pic>
        <p:nvPicPr>
          <p:cNvPr id="8" name="Picture 7" descr="City-of-Detroit-Logo.png"/>
          <p:cNvPicPr>
            <a:picLocks noChangeAspect="1"/>
          </p:cNvPicPr>
          <p:nvPr userDrawn="1"/>
        </p:nvPicPr>
        <p:blipFill>
          <a:blip r:embed="rId10" cstate="print">
            <a:extLst>
              <a:ext uri="{28A0092B-C50C-407E-A947-70E740481C1C}">
                <a14:useLocalDpi xmlns:a14="http://schemas.microsoft.com/office/drawing/2010/main"/>
              </a:ext>
            </a:extLst>
          </a:blip>
          <a:stretch>
            <a:fillRect/>
          </a:stretch>
        </p:blipFill>
        <p:spPr>
          <a:xfrm>
            <a:off x="283251" y="183274"/>
            <a:ext cx="1488685" cy="1488685"/>
          </a:xfrm>
          <a:prstGeom prst="rect">
            <a:avLst/>
          </a:prstGeom>
        </p:spPr>
      </p:pic>
      <p:sp>
        <p:nvSpPr>
          <p:cNvPr id="10" name="Rectangle 9"/>
          <p:cNvSpPr/>
          <p:nvPr userDrawn="1"/>
        </p:nvSpPr>
        <p:spPr>
          <a:xfrm>
            <a:off x="0" y="6601242"/>
            <a:ext cx="9144000" cy="2567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Title Placeholder 12"/>
          <p:cNvSpPr>
            <a:spLocks noGrp="1"/>
          </p:cNvSpPr>
          <p:nvPr>
            <p:ph type="title"/>
          </p:nvPr>
        </p:nvSpPr>
        <p:spPr>
          <a:xfrm>
            <a:off x="1625400" y="773147"/>
            <a:ext cx="6988375" cy="612898"/>
          </a:xfrm>
          <a:prstGeom prst="rect">
            <a:avLst/>
          </a:prstGeom>
        </p:spPr>
        <p:txBody>
          <a:bodyPr vert="horz" lIns="0" tIns="0" rIns="0" bIns="0" rtlCol="0" anchor="ctr">
            <a:noAutofit/>
          </a:bodyPr>
          <a:lstStyle/>
          <a:p>
            <a:r>
              <a:rPr lang="en-US" dirty="0"/>
              <a:t>CLICK TO EDIT MASTER TITLE STYLE</a:t>
            </a:r>
          </a:p>
        </p:txBody>
      </p:sp>
      <p:sp>
        <p:nvSpPr>
          <p:cNvPr id="2" name="Text Placeholder 1"/>
          <p:cNvSpPr>
            <a:spLocks noGrp="1"/>
          </p:cNvSpPr>
          <p:nvPr>
            <p:ph type="body" idx="1"/>
          </p:nvPr>
        </p:nvSpPr>
        <p:spPr>
          <a:xfrm>
            <a:off x="959002" y="2110154"/>
            <a:ext cx="7654774" cy="4016009"/>
          </a:xfrm>
          <a:prstGeom prst="rect">
            <a:avLst/>
          </a:prstGeom>
        </p:spPr>
        <p:txBody>
          <a:bodyPr vert="horz" lIns="0" tIns="0" rIns="0" bIns="0" rtlCol="0" anchor="t" anchorCtr="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675027395"/>
      </p:ext>
    </p:extLst>
  </p:cSld>
  <p:clrMap bg1="lt1" tx1="dk1" bg2="lt2" tx2="dk2" accent1="accent1" accent2="accent2" accent3="accent3" accent4="accent4" accent5="accent5" accent6="accent6" hlink="hlink" folHlink="folHlink"/>
  <p:sldLayoutIdLst>
    <p:sldLayoutId id="2147483651" r:id="rId1"/>
    <p:sldLayoutId id="2147483655" r:id="rId2"/>
    <p:sldLayoutId id="2147483653" r:id="rId3"/>
    <p:sldLayoutId id="2147483668" r:id="rId4"/>
    <p:sldLayoutId id="2147483671" r:id="rId5"/>
    <p:sldLayoutId id="2147483672" r:id="rId6"/>
    <p:sldLayoutId id="2147483706" r:id="rId7"/>
    <p:sldLayoutId id="2147483705" r:id="rId8"/>
  </p:sldLayoutIdLst>
  <p:hf sldNum="0" hdr="0" dt="0"/>
  <p:txStyles>
    <p:titleStyle>
      <a:lvl1pPr algn="l" defTabSz="457200" rtl="0" eaLnBrk="1" latinLnBrk="0" hangingPunct="1">
        <a:spcBef>
          <a:spcPct val="0"/>
        </a:spcBef>
        <a:buNone/>
        <a:defRPr sz="2200" b="1" kern="1200">
          <a:solidFill>
            <a:srgbClr val="FFFFFF"/>
          </a:solidFill>
          <a:latin typeface="+mj-lt"/>
          <a:ea typeface="+mj-ea"/>
          <a:cs typeface="Arial Black"/>
        </a:defRPr>
      </a:lvl1pPr>
    </p:titleStyle>
    <p:bodyStyle>
      <a:lvl1pPr marL="223838" indent="-22383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1pPr>
      <a:lvl2pPr marL="569913" indent="-284163"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2pPr>
      <a:lvl3pPr marL="915988"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3pPr>
      <a:lvl4pPr marL="1262063" indent="-29368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4pPr>
      <a:lvl5pPr marL="1598613"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CF4647C8-591D-4104-B196-ACEF80CA5C7B}"/>
              </a:ext>
            </a:extLst>
          </p:cNvPr>
          <p:cNvSpPr>
            <a:spLocks noGrp="1" noChangeArrowheads="1"/>
          </p:cNvSpPr>
          <p:nvPr>
            <p:ph type="title"/>
          </p:nvPr>
        </p:nvSpPr>
        <p:spPr bwMode="auto">
          <a:xfrm>
            <a:off x="109538" y="144463"/>
            <a:ext cx="8888412" cy="5286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GB" altLang="en-US"/>
          </a:p>
        </p:txBody>
      </p:sp>
      <p:sp>
        <p:nvSpPr>
          <p:cNvPr id="1027" name="Text Placeholder 2">
            <a:extLst>
              <a:ext uri="{FF2B5EF4-FFF2-40B4-BE49-F238E27FC236}">
                <a16:creationId xmlns:a16="http://schemas.microsoft.com/office/drawing/2014/main" id="{B870408C-A1D9-4E16-B062-259B07D72852}"/>
              </a:ext>
            </a:extLst>
          </p:cNvPr>
          <p:cNvSpPr>
            <a:spLocks noGrp="1" noChangeArrowheads="1"/>
          </p:cNvSpPr>
          <p:nvPr>
            <p:ph type="body" idx="1"/>
          </p:nvPr>
        </p:nvSpPr>
        <p:spPr bwMode="auto">
          <a:xfrm>
            <a:off x="109538" y="969963"/>
            <a:ext cx="8888412" cy="4525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GB" altLang="en-US"/>
          </a:p>
        </p:txBody>
      </p:sp>
      <p:pic>
        <p:nvPicPr>
          <p:cNvPr id="1028" name="Picture 3">
            <a:extLst>
              <a:ext uri="{FF2B5EF4-FFF2-40B4-BE49-F238E27FC236}">
                <a16:creationId xmlns:a16="http://schemas.microsoft.com/office/drawing/2014/main" id="{751828BE-D435-40D9-8C2D-89D30E3D21A3}"/>
              </a:ext>
            </a:extLst>
          </p:cNvPr>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109538" y="728663"/>
            <a:ext cx="8978900" cy="77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Footer Placeholder 8">
            <a:extLst>
              <a:ext uri="{FF2B5EF4-FFF2-40B4-BE49-F238E27FC236}">
                <a16:creationId xmlns:a16="http://schemas.microsoft.com/office/drawing/2014/main" id="{16D557A2-44A6-4CD7-8E80-7D03BE9273FA}"/>
              </a:ext>
            </a:extLst>
          </p:cNvPr>
          <p:cNvSpPr>
            <a:spLocks noGrp="1"/>
          </p:cNvSpPr>
          <p:nvPr>
            <p:ph type="ftr" sz="quarter" idx="3"/>
          </p:nvPr>
        </p:nvSpPr>
        <p:spPr>
          <a:xfrm>
            <a:off x="109538" y="6489700"/>
            <a:ext cx="2849562" cy="223838"/>
          </a:xfrm>
          <a:prstGeom prst="rect">
            <a:avLst/>
          </a:prstGeom>
        </p:spPr>
        <p:txBody>
          <a:bodyPr/>
          <a:lstStyle>
            <a:lvl1pPr defTabSz="1018705" eaLnBrk="1" fontAlgn="auto" hangingPunct="1">
              <a:spcBef>
                <a:spcPts val="0"/>
              </a:spcBef>
              <a:spcAft>
                <a:spcPts val="0"/>
              </a:spcAft>
              <a:defRPr sz="882">
                <a:solidFill>
                  <a:schemeClr val="bg1">
                    <a:lumMod val="50000"/>
                  </a:schemeClr>
                </a:solidFill>
                <a:latin typeface="+mn-lt"/>
              </a:defRPr>
            </a:lvl1pPr>
          </a:lstStyle>
          <a:p>
            <a:pPr>
              <a:defRPr/>
            </a:pPr>
            <a:endParaRPr lang="en-US" dirty="0"/>
          </a:p>
        </p:txBody>
      </p:sp>
      <p:sp>
        <p:nvSpPr>
          <p:cNvPr id="10" name="Slide Number Placeholder 9">
            <a:extLst>
              <a:ext uri="{FF2B5EF4-FFF2-40B4-BE49-F238E27FC236}">
                <a16:creationId xmlns:a16="http://schemas.microsoft.com/office/drawing/2014/main" id="{FC262285-9E62-48CF-BB7B-6234CDB82096}"/>
              </a:ext>
            </a:extLst>
          </p:cNvPr>
          <p:cNvSpPr>
            <a:spLocks noGrp="1"/>
          </p:cNvSpPr>
          <p:nvPr>
            <p:ph type="sldNum" sz="quarter" idx="4"/>
          </p:nvPr>
        </p:nvSpPr>
        <p:spPr>
          <a:xfrm>
            <a:off x="6827838" y="6489700"/>
            <a:ext cx="2133600" cy="223838"/>
          </a:xfrm>
          <a:prstGeom prst="rect">
            <a:avLst/>
          </a:prstGeom>
        </p:spPr>
        <p:txBody>
          <a:bodyPr/>
          <a:lstStyle>
            <a:lvl1pPr algn="r" defTabSz="1018705" eaLnBrk="1" fontAlgn="auto" hangingPunct="1">
              <a:spcBef>
                <a:spcPts val="0"/>
              </a:spcBef>
              <a:spcAft>
                <a:spcPts val="0"/>
              </a:spcAft>
              <a:defRPr sz="882">
                <a:solidFill>
                  <a:schemeClr val="bg1">
                    <a:lumMod val="50000"/>
                  </a:schemeClr>
                </a:solidFill>
                <a:latin typeface="+mn-lt"/>
              </a:defRPr>
            </a:lvl1pPr>
          </a:lstStyle>
          <a:p>
            <a:pPr>
              <a:defRPr/>
            </a:pPr>
            <a:fld id="{C56A0B90-DE55-4356-ACDC-5284AFFB7D56}" type="slidenum">
              <a:rPr lang="en-US" altLang="en-US"/>
              <a:pPr>
                <a:defRPr/>
              </a:pPr>
              <a:t>‹#›</a:t>
            </a:fld>
            <a:endParaRPr lang="en-US" altLang="en-US" dirty="0"/>
          </a:p>
        </p:txBody>
      </p:sp>
    </p:spTree>
    <p:extLst>
      <p:ext uri="{BB962C8B-B14F-4D97-AF65-F5344CB8AC3E}">
        <p14:creationId xmlns:p14="http://schemas.microsoft.com/office/powerpoint/2010/main" val="3286936780"/>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transition>
    <p:wipe dir="d"/>
  </p:transition>
  <p:hf hdr="0" ftr="0" dt="0"/>
  <p:txStyles>
    <p:titleStyle>
      <a:lvl1pPr algn="l" defTabSz="887413" rtl="0" eaLnBrk="0" fontAlgn="base" hangingPunct="0">
        <a:spcBef>
          <a:spcPct val="0"/>
        </a:spcBef>
        <a:spcAft>
          <a:spcPct val="0"/>
        </a:spcAft>
        <a:defRPr sz="3100" kern="1200">
          <a:solidFill>
            <a:schemeClr val="tx1"/>
          </a:solidFill>
          <a:latin typeface="+mj-lt"/>
          <a:ea typeface="+mj-ea"/>
          <a:cs typeface="+mj-cs"/>
        </a:defRPr>
      </a:lvl1pPr>
      <a:lvl2pPr algn="l" defTabSz="887413" rtl="0" eaLnBrk="0" fontAlgn="base" hangingPunct="0">
        <a:spcBef>
          <a:spcPct val="0"/>
        </a:spcBef>
        <a:spcAft>
          <a:spcPct val="0"/>
        </a:spcAft>
        <a:defRPr sz="3100">
          <a:solidFill>
            <a:schemeClr val="tx1"/>
          </a:solidFill>
          <a:latin typeface="Calibri" panose="020F0502020204030204" pitchFamily="34" charset="0"/>
        </a:defRPr>
      </a:lvl2pPr>
      <a:lvl3pPr algn="l" defTabSz="887413" rtl="0" eaLnBrk="0" fontAlgn="base" hangingPunct="0">
        <a:spcBef>
          <a:spcPct val="0"/>
        </a:spcBef>
        <a:spcAft>
          <a:spcPct val="0"/>
        </a:spcAft>
        <a:defRPr sz="3100">
          <a:solidFill>
            <a:schemeClr val="tx1"/>
          </a:solidFill>
          <a:latin typeface="Calibri" panose="020F0502020204030204" pitchFamily="34" charset="0"/>
        </a:defRPr>
      </a:lvl3pPr>
      <a:lvl4pPr algn="l" defTabSz="887413" rtl="0" eaLnBrk="0" fontAlgn="base" hangingPunct="0">
        <a:spcBef>
          <a:spcPct val="0"/>
        </a:spcBef>
        <a:spcAft>
          <a:spcPct val="0"/>
        </a:spcAft>
        <a:defRPr sz="3100">
          <a:solidFill>
            <a:schemeClr val="tx1"/>
          </a:solidFill>
          <a:latin typeface="Calibri" panose="020F0502020204030204" pitchFamily="34" charset="0"/>
        </a:defRPr>
      </a:lvl4pPr>
      <a:lvl5pPr algn="l" defTabSz="887413" rtl="0" eaLnBrk="0" fontAlgn="base" hangingPunct="0">
        <a:spcBef>
          <a:spcPct val="0"/>
        </a:spcBef>
        <a:spcAft>
          <a:spcPct val="0"/>
        </a:spcAft>
        <a:defRPr sz="3100">
          <a:solidFill>
            <a:schemeClr val="tx1"/>
          </a:solidFill>
          <a:latin typeface="Calibri" panose="020F0502020204030204" pitchFamily="34" charset="0"/>
        </a:defRPr>
      </a:lvl5pPr>
      <a:lvl6pPr marL="457200" algn="l" defTabSz="887413" rtl="0" fontAlgn="base">
        <a:spcBef>
          <a:spcPct val="0"/>
        </a:spcBef>
        <a:spcAft>
          <a:spcPct val="0"/>
        </a:spcAft>
        <a:defRPr sz="3100">
          <a:solidFill>
            <a:schemeClr val="tx1"/>
          </a:solidFill>
          <a:latin typeface="Calibri" panose="020F0502020204030204" pitchFamily="34" charset="0"/>
        </a:defRPr>
      </a:lvl6pPr>
      <a:lvl7pPr marL="914400" algn="l" defTabSz="887413" rtl="0" fontAlgn="base">
        <a:spcBef>
          <a:spcPct val="0"/>
        </a:spcBef>
        <a:spcAft>
          <a:spcPct val="0"/>
        </a:spcAft>
        <a:defRPr sz="3100">
          <a:solidFill>
            <a:schemeClr val="tx1"/>
          </a:solidFill>
          <a:latin typeface="Calibri" panose="020F0502020204030204" pitchFamily="34" charset="0"/>
        </a:defRPr>
      </a:lvl7pPr>
      <a:lvl8pPr marL="1371600" algn="l" defTabSz="887413" rtl="0" fontAlgn="base">
        <a:spcBef>
          <a:spcPct val="0"/>
        </a:spcBef>
        <a:spcAft>
          <a:spcPct val="0"/>
        </a:spcAft>
        <a:defRPr sz="3100">
          <a:solidFill>
            <a:schemeClr val="tx1"/>
          </a:solidFill>
          <a:latin typeface="Calibri" panose="020F0502020204030204" pitchFamily="34" charset="0"/>
        </a:defRPr>
      </a:lvl8pPr>
      <a:lvl9pPr marL="1828800" algn="l" defTabSz="887413" rtl="0" fontAlgn="base">
        <a:spcBef>
          <a:spcPct val="0"/>
        </a:spcBef>
        <a:spcAft>
          <a:spcPct val="0"/>
        </a:spcAft>
        <a:defRPr sz="3100">
          <a:solidFill>
            <a:schemeClr val="tx1"/>
          </a:solidFill>
          <a:latin typeface="Calibri" panose="020F0502020204030204" pitchFamily="34" charset="0"/>
        </a:defRPr>
      </a:lvl9pPr>
    </p:titleStyle>
    <p:bodyStyle>
      <a:lvl1pPr marL="331788" indent="-331788" algn="l" defTabSz="887413" rtl="0" eaLnBrk="0" fontAlgn="base" hangingPunct="0">
        <a:spcBef>
          <a:spcPct val="20000"/>
        </a:spcBef>
        <a:spcAft>
          <a:spcPct val="0"/>
        </a:spcAft>
        <a:buFont typeface="Arial" panose="020B0604020202020204" pitchFamily="34" charset="0"/>
        <a:buChar char="•"/>
        <a:defRPr sz="3100" kern="1200">
          <a:solidFill>
            <a:schemeClr val="tx1"/>
          </a:solidFill>
          <a:latin typeface="+mn-lt"/>
          <a:ea typeface="+mn-ea"/>
          <a:cs typeface="+mn-cs"/>
        </a:defRPr>
      </a:lvl1pPr>
      <a:lvl2pPr marL="720725" indent="-276225" algn="l" defTabSz="887413" rtl="0" eaLnBrk="0" fontAlgn="base" hangingPunct="0">
        <a:spcBef>
          <a:spcPct val="20000"/>
        </a:spcBef>
        <a:spcAft>
          <a:spcPct val="0"/>
        </a:spcAft>
        <a:buFont typeface="Arial" panose="020B0604020202020204" pitchFamily="34" charset="0"/>
        <a:buChar char="–"/>
        <a:defRPr sz="2700" kern="1200">
          <a:solidFill>
            <a:schemeClr val="tx1"/>
          </a:solidFill>
          <a:latin typeface="+mn-lt"/>
          <a:ea typeface="+mn-ea"/>
          <a:cs typeface="+mn-cs"/>
        </a:defRPr>
      </a:lvl2pPr>
      <a:lvl3pPr marL="1108075" indent="-220663" algn="l" defTabSz="887413" rtl="0" eaLnBrk="0" fontAlgn="base" hangingPunct="0">
        <a:spcBef>
          <a:spcPct val="20000"/>
        </a:spcBef>
        <a:spcAft>
          <a:spcPct val="0"/>
        </a:spcAft>
        <a:buFont typeface="Arial" panose="020B0604020202020204" pitchFamily="34" charset="0"/>
        <a:buChar char="•"/>
        <a:defRPr sz="2300" kern="1200">
          <a:solidFill>
            <a:schemeClr val="tx1"/>
          </a:solidFill>
          <a:latin typeface="+mn-lt"/>
          <a:ea typeface="+mn-ea"/>
          <a:cs typeface="+mn-cs"/>
        </a:defRPr>
      </a:lvl3pPr>
      <a:lvl4pPr marL="1552575" indent="-220663" algn="l" defTabSz="8874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4pPr>
      <a:lvl5pPr marL="1995488" indent="-220663" algn="l" defTabSz="887413" rtl="0" eaLnBrk="0" fontAlgn="base" hangingPunct="0">
        <a:spcBef>
          <a:spcPct val="20000"/>
        </a:spcBef>
        <a:spcAft>
          <a:spcPct val="0"/>
        </a:spcAft>
        <a:buFont typeface="Arial" panose="020B0604020202020204" pitchFamily="34" charset="0"/>
        <a:buChar char="»"/>
        <a:defRPr sz="1900" kern="1200">
          <a:solidFill>
            <a:schemeClr val="tx1"/>
          </a:solidFill>
          <a:latin typeface="+mn-lt"/>
          <a:ea typeface="+mn-ea"/>
          <a:cs typeface="+mn-cs"/>
        </a:defRPr>
      </a:lvl5pPr>
      <a:lvl6pPr marL="244077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6pPr>
      <a:lvl7pPr marL="2884548"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7pPr>
      <a:lvl8pPr marL="3328325"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8pPr>
      <a:lvl9pPr marL="3772101" indent="-221888" algn="l" defTabSz="887553" rtl="0" eaLnBrk="1" latinLnBrk="0" hangingPunct="1">
        <a:spcBef>
          <a:spcPct val="20000"/>
        </a:spcBef>
        <a:buFont typeface="Arial" panose="020B0604020202020204" pitchFamily="34" charset="0"/>
        <a:buChar char="•"/>
        <a:defRPr sz="1941" kern="1200">
          <a:solidFill>
            <a:schemeClr val="tx1"/>
          </a:solidFill>
          <a:latin typeface="+mn-lt"/>
          <a:ea typeface="+mn-ea"/>
          <a:cs typeface="+mn-cs"/>
        </a:defRPr>
      </a:lvl9pPr>
    </p:bodyStyle>
    <p:otherStyle>
      <a:defPPr>
        <a:defRPr lang="en-US"/>
      </a:defPPr>
      <a:lvl1pPr marL="0" algn="l" defTabSz="887553" rtl="0" eaLnBrk="1" latinLnBrk="0" hangingPunct="1">
        <a:defRPr sz="1747" kern="1200">
          <a:solidFill>
            <a:schemeClr val="tx1"/>
          </a:solidFill>
          <a:latin typeface="+mn-lt"/>
          <a:ea typeface="+mn-ea"/>
          <a:cs typeface="+mn-cs"/>
        </a:defRPr>
      </a:lvl1pPr>
      <a:lvl2pPr marL="443777" algn="l" defTabSz="887553" rtl="0" eaLnBrk="1" latinLnBrk="0" hangingPunct="1">
        <a:defRPr sz="1747" kern="1200">
          <a:solidFill>
            <a:schemeClr val="tx1"/>
          </a:solidFill>
          <a:latin typeface="+mn-lt"/>
          <a:ea typeface="+mn-ea"/>
          <a:cs typeface="+mn-cs"/>
        </a:defRPr>
      </a:lvl2pPr>
      <a:lvl3pPr marL="887553" algn="l" defTabSz="887553" rtl="0" eaLnBrk="1" latinLnBrk="0" hangingPunct="1">
        <a:defRPr sz="1747" kern="1200">
          <a:solidFill>
            <a:schemeClr val="tx1"/>
          </a:solidFill>
          <a:latin typeface="+mn-lt"/>
          <a:ea typeface="+mn-ea"/>
          <a:cs typeface="+mn-cs"/>
        </a:defRPr>
      </a:lvl3pPr>
      <a:lvl4pPr marL="1331330" algn="l" defTabSz="887553" rtl="0" eaLnBrk="1" latinLnBrk="0" hangingPunct="1">
        <a:defRPr sz="1747" kern="1200">
          <a:solidFill>
            <a:schemeClr val="tx1"/>
          </a:solidFill>
          <a:latin typeface="+mn-lt"/>
          <a:ea typeface="+mn-ea"/>
          <a:cs typeface="+mn-cs"/>
        </a:defRPr>
      </a:lvl4pPr>
      <a:lvl5pPr marL="1775106" algn="l" defTabSz="887553" rtl="0" eaLnBrk="1" latinLnBrk="0" hangingPunct="1">
        <a:defRPr sz="1747" kern="1200">
          <a:solidFill>
            <a:schemeClr val="tx1"/>
          </a:solidFill>
          <a:latin typeface="+mn-lt"/>
          <a:ea typeface="+mn-ea"/>
          <a:cs typeface="+mn-cs"/>
        </a:defRPr>
      </a:lvl5pPr>
      <a:lvl6pPr marL="2218883" algn="l" defTabSz="887553" rtl="0" eaLnBrk="1" latinLnBrk="0" hangingPunct="1">
        <a:defRPr sz="1747" kern="1200">
          <a:solidFill>
            <a:schemeClr val="tx1"/>
          </a:solidFill>
          <a:latin typeface="+mn-lt"/>
          <a:ea typeface="+mn-ea"/>
          <a:cs typeface="+mn-cs"/>
        </a:defRPr>
      </a:lvl6pPr>
      <a:lvl7pPr marL="2662660" algn="l" defTabSz="887553" rtl="0" eaLnBrk="1" latinLnBrk="0" hangingPunct="1">
        <a:defRPr sz="1747" kern="1200">
          <a:solidFill>
            <a:schemeClr val="tx1"/>
          </a:solidFill>
          <a:latin typeface="+mn-lt"/>
          <a:ea typeface="+mn-ea"/>
          <a:cs typeface="+mn-cs"/>
        </a:defRPr>
      </a:lvl7pPr>
      <a:lvl8pPr marL="3106436" algn="l" defTabSz="887553" rtl="0" eaLnBrk="1" latinLnBrk="0" hangingPunct="1">
        <a:defRPr sz="1747" kern="1200">
          <a:solidFill>
            <a:schemeClr val="tx1"/>
          </a:solidFill>
          <a:latin typeface="+mn-lt"/>
          <a:ea typeface="+mn-ea"/>
          <a:cs typeface="+mn-cs"/>
        </a:defRPr>
      </a:lvl8pPr>
      <a:lvl9pPr marL="3550213" algn="l" defTabSz="887553" rtl="0" eaLnBrk="1" latinLnBrk="0" hangingPunct="1">
        <a:defRPr sz="1747"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09997" y="447188"/>
            <a:ext cx="7524003" cy="970450"/>
          </a:xfrm>
          <a:prstGeom prst="rect">
            <a:avLst/>
          </a:prstGeom>
          <a:effectLst>
            <a:outerShdw blurRad="50800" dir="14400000">
              <a:srgbClr val="000000">
                <a:alpha val="60000"/>
              </a:srgbClr>
            </a:outerShdw>
          </a:effectLst>
        </p:spPr>
        <p:txBody>
          <a:bodyPr vert="horz" lIns="91440" tIns="45720" rIns="91440" bIns="45720" rtlCol="0" anchor="b">
            <a:noAutofit/>
          </a:bodyPr>
          <a:lstStyle/>
          <a:p>
            <a:r>
              <a:rPr lang="en-US" smtClean="0"/>
              <a:t>Click to edit Master title style</a:t>
            </a:r>
            <a:endParaRPr lang="en-US" dirty="0"/>
          </a:p>
        </p:txBody>
      </p:sp>
      <p:sp>
        <p:nvSpPr>
          <p:cNvPr id="3" name="Text Placeholder 2"/>
          <p:cNvSpPr>
            <a:spLocks noGrp="1"/>
          </p:cNvSpPr>
          <p:nvPr>
            <p:ph type="body" idx="1"/>
          </p:nvPr>
        </p:nvSpPr>
        <p:spPr>
          <a:xfrm>
            <a:off x="809997" y="2184400"/>
            <a:ext cx="7524003" cy="3674397"/>
          </a:xfrm>
          <a:prstGeom prst="rect">
            <a:avLst/>
          </a:prstGeom>
          <a:effectLst>
            <a:outerShdw blurRad="50800" dir="14400000">
              <a:srgbClr val="000000">
                <a:alpha val="40000"/>
              </a:srgbClr>
            </a:outerShdw>
          </a:effectLst>
        </p:spPr>
        <p:txBody>
          <a:bodyPr vert="horz" lIns="91440" tIns="45720" rIns="91440" bIns="45720" rtlCol="0"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Footer Placeholder 4"/>
          <p:cNvSpPr>
            <a:spLocks noGrp="1"/>
          </p:cNvSpPr>
          <p:nvPr>
            <p:ph type="ftr" sz="quarter" idx="3"/>
          </p:nvPr>
        </p:nvSpPr>
        <p:spPr>
          <a:xfrm>
            <a:off x="442797" y="6041361"/>
            <a:ext cx="6289532" cy="365125"/>
          </a:xfrm>
          <a:prstGeom prst="rect">
            <a:avLst/>
          </a:prstGeom>
        </p:spPr>
        <p:txBody>
          <a:bodyPr vert="horz" lIns="91440" tIns="45720" rIns="91440" bIns="45720" rtlCol="0" anchor="b"/>
          <a:lstStyle>
            <a:lvl1pPr algn="l">
              <a:defRPr sz="900">
                <a:solidFill>
                  <a:schemeClr val="tx1"/>
                </a:solidFill>
              </a:defRPr>
            </a:lvl1pPr>
          </a:lstStyle>
          <a:p>
            <a:endParaRPr lang="en-US" dirty="0"/>
          </a:p>
        </p:txBody>
      </p:sp>
      <p:sp>
        <p:nvSpPr>
          <p:cNvPr id="4" name="Date Placeholder 3"/>
          <p:cNvSpPr>
            <a:spLocks noGrp="1"/>
          </p:cNvSpPr>
          <p:nvPr>
            <p:ph type="dt" sz="half" idx="2"/>
          </p:nvPr>
        </p:nvSpPr>
        <p:spPr>
          <a:xfrm>
            <a:off x="6911422" y="6041361"/>
            <a:ext cx="993161" cy="365125"/>
          </a:xfrm>
          <a:prstGeom prst="rect">
            <a:avLst/>
          </a:prstGeom>
        </p:spPr>
        <p:txBody>
          <a:bodyPr vert="horz" lIns="91440" tIns="45720" rIns="91440" bIns="45720" rtlCol="0" anchor="b"/>
          <a:lstStyle>
            <a:lvl1pPr algn="r">
              <a:defRPr sz="900">
                <a:solidFill>
                  <a:schemeClr val="tx1"/>
                </a:solidFill>
              </a:defRPr>
            </a:lvl1pPr>
          </a:lstStyle>
          <a:p>
            <a:fld id="{09B482E8-6E0E-1B4F-B1FD-C69DB9E858D9}" type="datetimeFigureOut">
              <a:rPr lang="en-US" dirty="0"/>
              <a:pPr/>
              <a:t>9/9/2020</a:t>
            </a:fld>
            <a:endParaRPr lang="en-US" dirty="0"/>
          </a:p>
        </p:txBody>
      </p:sp>
      <p:sp>
        <p:nvSpPr>
          <p:cNvPr id="6" name="Slide Number Placeholder 5"/>
          <p:cNvSpPr>
            <a:spLocks noGrp="1"/>
          </p:cNvSpPr>
          <p:nvPr>
            <p:ph type="sldNum" sz="quarter" idx="4"/>
          </p:nvPr>
        </p:nvSpPr>
        <p:spPr>
          <a:xfrm>
            <a:off x="7904584" y="5915887"/>
            <a:ext cx="796616" cy="490599"/>
          </a:xfrm>
          <a:prstGeom prst="rect">
            <a:avLst/>
          </a:prstGeom>
        </p:spPr>
        <p:txBody>
          <a:bodyPr vert="horz" lIns="91440" tIns="45720" rIns="91440" bIns="10800" rtlCol="0" anchor="b"/>
          <a:lstStyle>
            <a:lvl1pPr algn="r">
              <a:defRPr sz="2000">
                <a:solidFill>
                  <a:schemeClr val="accent1"/>
                </a:solidFill>
              </a:defRPr>
            </a:lvl1pPr>
          </a:lstStyle>
          <a:p>
            <a:fld id="{D57F1E4F-1CFF-5643-939E-217C01CDF565}" type="slidenum">
              <a:rPr lang="en-US" dirty="0"/>
              <a:pPr/>
              <a:t>‹#›</a:t>
            </a:fld>
            <a:endParaRPr lang="en-US" dirty="0"/>
          </a:p>
        </p:txBody>
      </p:sp>
      <p:sp>
        <p:nvSpPr>
          <p:cNvPr id="7" name="Rectangle 6"/>
          <p:cNvSpPr/>
          <p:nvPr userDrawn="1"/>
        </p:nvSpPr>
        <p:spPr>
          <a:xfrm>
            <a:off x="1398456" y="773147"/>
            <a:ext cx="7745543" cy="612897"/>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txBody>
          <a:bodyPr lIns="182880" rtlCol="0" anchor="ctr"/>
          <a:lstStyle/>
          <a:p>
            <a:pPr algn="ctr"/>
            <a:endParaRPr lang="en-US" dirty="0"/>
          </a:p>
        </p:txBody>
      </p:sp>
      <p:pic>
        <p:nvPicPr>
          <p:cNvPr id="8" name="Picture 7" descr="City-of-Detroit-Logo.png"/>
          <p:cNvPicPr>
            <a:picLocks noChangeAspect="1"/>
          </p:cNvPicPr>
          <p:nvPr userDrawn="1"/>
        </p:nvPicPr>
        <p:blipFill>
          <a:blip r:embed="rId17" cstate="print">
            <a:extLst>
              <a:ext uri="{28A0092B-C50C-407E-A947-70E740481C1C}">
                <a14:useLocalDpi xmlns:a14="http://schemas.microsoft.com/office/drawing/2010/main"/>
              </a:ext>
            </a:extLst>
          </a:blip>
          <a:stretch>
            <a:fillRect/>
          </a:stretch>
        </p:blipFill>
        <p:spPr>
          <a:xfrm>
            <a:off x="283251" y="183274"/>
            <a:ext cx="1488685" cy="1488685"/>
          </a:xfrm>
          <a:prstGeom prst="rect">
            <a:avLst/>
          </a:prstGeom>
        </p:spPr>
      </p:pic>
      <p:sp>
        <p:nvSpPr>
          <p:cNvPr id="9" name="Rectangle 8"/>
          <p:cNvSpPr/>
          <p:nvPr userDrawn="1"/>
        </p:nvSpPr>
        <p:spPr>
          <a:xfrm>
            <a:off x="0" y="6601242"/>
            <a:ext cx="9144000" cy="256758"/>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471496481"/>
      </p:ext>
    </p:extLst>
  </p:cSld>
  <p:clrMap bg1="dk1" tx1="lt1" bg2="dk2" tx2="lt2" accent1="accent1" accent2="accent2" accent3="accent3" accent4="accent4" accent5="accent5" accent6="accent6" hlink="hlink" folHlink="folHlink"/>
  <p:sldLayoutIdLst>
    <p:sldLayoutId id="2147483724" r:id="rId1"/>
    <p:sldLayoutId id="2147483725" r:id="rId2"/>
    <p:sldLayoutId id="2147483726" r:id="rId3"/>
    <p:sldLayoutId id="2147483727" r:id="rId4"/>
    <p:sldLayoutId id="2147483728" r:id="rId5"/>
    <p:sldLayoutId id="2147483729" r:id="rId6"/>
    <p:sldLayoutId id="2147483730" r:id="rId7"/>
    <p:sldLayoutId id="2147483731" r:id="rId8"/>
    <p:sldLayoutId id="2147483732" r:id="rId9"/>
    <p:sldLayoutId id="2147483733" r:id="rId10"/>
    <p:sldLayoutId id="2147483734" r:id="rId11"/>
    <p:sldLayoutId id="2147483735" r:id="rId12"/>
    <p:sldLayoutId id="2147483736" r:id="rId13"/>
    <p:sldLayoutId id="2147483737" r:id="rId14"/>
    <p:sldLayoutId id="2147483738" r:id="rId15"/>
  </p:sldLayoutIdLst>
  <p:hf sldNum="0" hdr="0" dt="0"/>
  <p:txStyles>
    <p:titleStyle>
      <a:lvl1pPr algn="l" defTabSz="457200" rtl="0" eaLnBrk="1" latinLnBrk="0" hangingPunct="1">
        <a:spcBef>
          <a:spcPct val="0"/>
        </a:spcBef>
        <a:buNone/>
        <a:defRPr sz="4000" b="1" kern="1200">
          <a:solidFill>
            <a:srgbClr val="FEFEFE"/>
          </a:solidFill>
          <a:latin typeface="+mj-lt"/>
          <a:ea typeface="+mj-ea"/>
          <a:cs typeface="Trebuchet M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ct val="20000"/>
        </a:spcBef>
        <a:spcAft>
          <a:spcPts val="600"/>
        </a:spcAft>
        <a:buClr>
          <a:schemeClr val="accent1"/>
        </a:buClr>
        <a:buFont typeface="Wingdings 2" charset="2"/>
        <a:buChar char=""/>
        <a:defRPr sz="1800" kern="1200">
          <a:solidFill>
            <a:schemeClr val="tx1"/>
          </a:solidFill>
          <a:latin typeface="+mn-lt"/>
          <a:ea typeface="+mn-ea"/>
          <a:cs typeface="+mn-cs"/>
        </a:defRPr>
      </a:lvl1pPr>
      <a:lvl2pPr marL="742950" indent="-285750" algn="l" defTabSz="457200" rtl="0" eaLnBrk="1" latinLnBrk="0" hangingPunct="1">
        <a:spcBef>
          <a:spcPct val="20000"/>
        </a:spcBef>
        <a:spcAft>
          <a:spcPts val="600"/>
        </a:spcAft>
        <a:buClr>
          <a:schemeClr val="accent1"/>
        </a:buClr>
        <a:buFont typeface="Wingdings 2" charset="2"/>
        <a:buChar char=""/>
        <a:defRPr sz="1600" kern="1200">
          <a:solidFill>
            <a:schemeClr val="tx1"/>
          </a:solidFill>
          <a:latin typeface="+mn-lt"/>
          <a:ea typeface="+mn-ea"/>
          <a:cs typeface="+mn-cs"/>
        </a:defRPr>
      </a:lvl2pPr>
      <a:lvl3pPr marL="1143000" indent="-228600" algn="l" defTabSz="457200" rtl="0" eaLnBrk="1" latinLnBrk="0" hangingPunct="1">
        <a:spcBef>
          <a:spcPct val="20000"/>
        </a:spcBef>
        <a:spcAft>
          <a:spcPts val="600"/>
        </a:spcAft>
        <a:buClr>
          <a:schemeClr val="accent1"/>
        </a:buClr>
        <a:buFont typeface="Wingdings 2" charset="2"/>
        <a:buChar char=""/>
        <a:defRPr sz="1400" kern="1200">
          <a:solidFill>
            <a:schemeClr val="tx1"/>
          </a:solidFill>
          <a:latin typeface="+mn-lt"/>
          <a:ea typeface="+mn-ea"/>
          <a:cs typeface="+mn-cs"/>
        </a:defRPr>
      </a:lvl3pPr>
      <a:lvl4pPr marL="16002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4pPr>
      <a:lvl5pPr marL="20574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5pPr>
      <a:lvl6pPr marL="24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6pPr>
      <a:lvl7pPr marL="28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7pPr>
      <a:lvl8pPr marL="32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8pPr>
      <a:lvl9pPr marL="3600000" indent="-228600" algn="l" defTabSz="457200" rtl="0" eaLnBrk="1" latinLnBrk="0" hangingPunct="1">
        <a:spcBef>
          <a:spcPct val="20000"/>
        </a:spcBef>
        <a:spcAft>
          <a:spcPts val="600"/>
        </a:spcAft>
        <a:buClr>
          <a:schemeClr val="accent1"/>
        </a:buClr>
        <a:buFont typeface="Wingdings 2" charset="2"/>
        <a:buChar char=""/>
        <a:defRPr sz="12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6.xml"/><Relationship Id="rId4" Type="http://schemas.openxmlformats.org/officeDocument/2006/relationships/image" Target="../media/image8.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5.xml"/><Relationship Id="rId1" Type="http://schemas.openxmlformats.org/officeDocument/2006/relationships/slideLayout" Target="../slideLayouts/slideLayout3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0" y="1985010"/>
            <a:ext cx="8961120" cy="1790700"/>
          </a:xfrm>
        </p:spPr>
        <p:txBody>
          <a:bodyPr>
            <a:normAutofit fontScale="90000"/>
          </a:bodyPr>
          <a:lstStyle/>
          <a:p>
            <a:r>
              <a:rPr lang="en-US" sz="3600" dirty="0">
                <a:solidFill>
                  <a:srgbClr val="002060"/>
                </a:solidFill>
                <a:latin typeface="Arial Black" panose="020B0A04020102020204" pitchFamily="34" charset="0"/>
              </a:rPr>
              <a:t>2020-2024</a:t>
            </a:r>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CONSOLIDATED PLAN</a:t>
            </a:r>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ACTION PLAN </a:t>
            </a:r>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AND </a:t>
            </a:r>
            <a:br>
              <a:rPr lang="en-US" sz="3600" dirty="0">
                <a:solidFill>
                  <a:srgbClr val="002060"/>
                </a:solidFill>
                <a:latin typeface="Arial Black" panose="020B0A04020102020204" pitchFamily="34" charset="0"/>
              </a:rPr>
            </a:br>
            <a:r>
              <a:rPr lang="en-US" sz="3600" dirty="0">
                <a:solidFill>
                  <a:srgbClr val="002060"/>
                </a:solidFill>
                <a:latin typeface="Arial Black" panose="020B0A04020102020204" pitchFamily="34" charset="0"/>
              </a:rPr>
              <a:t>NRSA (renewal)</a:t>
            </a:r>
          </a:p>
        </p:txBody>
      </p:sp>
      <p:sp>
        <p:nvSpPr>
          <p:cNvPr id="3" name="Subtitle 2"/>
          <p:cNvSpPr>
            <a:spLocks noGrp="1"/>
          </p:cNvSpPr>
          <p:nvPr>
            <p:ph type="subTitle" idx="1"/>
          </p:nvPr>
        </p:nvSpPr>
        <p:spPr>
          <a:xfrm>
            <a:off x="1093349" y="3775710"/>
            <a:ext cx="6858000" cy="1241822"/>
          </a:xfrm>
        </p:spPr>
        <p:txBody>
          <a:bodyPr>
            <a:normAutofit/>
          </a:bodyPr>
          <a:lstStyle/>
          <a:p>
            <a:r>
              <a:rPr lang="en-US" b="1" dirty="0"/>
              <a:t>Districts </a:t>
            </a:r>
            <a:r>
              <a:rPr lang="en-US" b="1" dirty="0" smtClean="0"/>
              <a:t>1, 2, 5, 6, </a:t>
            </a:r>
            <a:r>
              <a:rPr lang="en-US" b="1" dirty="0"/>
              <a:t>and </a:t>
            </a:r>
            <a:r>
              <a:rPr lang="en-US" b="1" dirty="0" smtClean="0"/>
              <a:t>7</a:t>
            </a:r>
            <a:endParaRPr lang="en-US" b="1" dirty="0"/>
          </a:p>
          <a:p>
            <a:r>
              <a:rPr lang="en-US" b="1" dirty="0"/>
              <a:t>Virtual Meeting</a:t>
            </a:r>
          </a:p>
          <a:p>
            <a:r>
              <a:rPr lang="en-US" b="1" dirty="0" smtClean="0"/>
              <a:t>Wednesday</a:t>
            </a:r>
            <a:r>
              <a:rPr lang="en-US" b="1" dirty="0"/>
              <a:t>, </a:t>
            </a:r>
            <a:r>
              <a:rPr lang="en-US" b="1" dirty="0" smtClean="0"/>
              <a:t>September 2</a:t>
            </a:r>
            <a:r>
              <a:rPr lang="en-US" b="1" baseline="30000" dirty="0" smtClean="0"/>
              <a:t>nd</a:t>
            </a:r>
            <a:r>
              <a:rPr lang="en-US" b="1" dirty="0" smtClean="0"/>
              <a:t>, </a:t>
            </a:r>
            <a:r>
              <a:rPr lang="en-US" b="1" dirty="0"/>
              <a:t>2020</a:t>
            </a:r>
          </a:p>
          <a:p>
            <a:endParaRPr lang="en-US" b="1" dirty="0"/>
          </a:p>
        </p:txBody>
      </p:sp>
    </p:spTree>
    <p:extLst>
      <p:ext uri="{BB962C8B-B14F-4D97-AF65-F5344CB8AC3E}">
        <p14:creationId xmlns:p14="http://schemas.microsoft.com/office/powerpoint/2010/main" val="2611005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DBC3-F793-41A7-B60E-AFC3515F007D}"/>
              </a:ext>
            </a:extLst>
          </p:cNvPr>
          <p:cNvSpPr>
            <a:spLocks noGrp="1"/>
          </p:cNvSpPr>
          <p:nvPr>
            <p:ph type="title"/>
          </p:nvPr>
        </p:nvSpPr>
        <p:spPr>
          <a:xfrm>
            <a:off x="1625400" y="787002"/>
            <a:ext cx="6988375" cy="612898"/>
          </a:xfrm>
        </p:spPr>
        <p:txBody>
          <a:bodyPr/>
          <a:lstStyle/>
          <a:p>
            <a:r>
              <a:rPr lang="en-US" sz="2400" dirty="0">
                <a:latin typeface="Bahnschrift SemiBold" panose="020B0502040204020203" pitchFamily="34" charset="0"/>
              </a:rPr>
              <a:t>Priority Area #1:  Housing</a:t>
            </a:r>
            <a:endParaRPr lang="en-US" dirty="0"/>
          </a:p>
        </p:txBody>
      </p:sp>
      <p:sp>
        <p:nvSpPr>
          <p:cNvPr id="3" name="Text Placeholder 2">
            <a:extLst>
              <a:ext uri="{FF2B5EF4-FFF2-40B4-BE49-F238E27FC236}">
                <a16:creationId xmlns:a16="http://schemas.microsoft.com/office/drawing/2014/main" id="{8AD34C5F-EC9F-48DA-8FE8-02E633281477}"/>
              </a:ext>
            </a:extLst>
          </p:cNvPr>
          <p:cNvSpPr>
            <a:spLocks noGrp="1"/>
          </p:cNvSpPr>
          <p:nvPr>
            <p:ph type="body" sz="quarter" idx="10"/>
          </p:nvPr>
        </p:nvSpPr>
        <p:spPr>
          <a:xfrm>
            <a:off x="290952" y="1967345"/>
            <a:ext cx="4244870" cy="4303713"/>
          </a:xfrm>
        </p:spPr>
        <p:txBody>
          <a:bodyPr/>
          <a:lstStyle/>
          <a:p>
            <a:pPr marL="0" indent="0">
              <a:buNone/>
            </a:pPr>
            <a:r>
              <a:rPr lang="en-US" sz="2000" dirty="0">
                <a:latin typeface="Bahnschrift SemiBold" panose="020B0502040204020203" pitchFamily="34" charset="0"/>
              </a:rPr>
              <a:t>Community Needs Assessment Conclusions:</a:t>
            </a:r>
          </a:p>
          <a:p>
            <a:pPr marL="457200" lvl="1" indent="-279400">
              <a:buFont typeface="Arial" panose="020B0604020202020204" pitchFamily="34" charset="0"/>
              <a:buChar char="•"/>
            </a:pPr>
            <a:r>
              <a:rPr lang="en-US" sz="2000" dirty="0">
                <a:latin typeface="Bahnschrift Light" panose="020B0502040204020203" pitchFamily="34" charset="0"/>
              </a:rPr>
              <a:t>Owner Occupied Home Repair (67% High Need)</a:t>
            </a:r>
          </a:p>
          <a:p>
            <a:pPr marL="457200" lvl="1" indent="-279400">
              <a:buFont typeface="Arial" panose="020B0604020202020204" pitchFamily="34" charset="0"/>
              <a:buChar char="•"/>
            </a:pPr>
            <a:endParaRPr lang="en-US" sz="2000" dirty="0">
              <a:latin typeface="Bahnschrift Light" panose="020B0502040204020203" pitchFamily="34" charset="0"/>
            </a:endParaRPr>
          </a:p>
          <a:p>
            <a:pPr marL="457200" lvl="1" indent="-279400">
              <a:buFont typeface="Arial" panose="020B0604020202020204" pitchFamily="34" charset="0"/>
              <a:buChar char="•"/>
            </a:pPr>
            <a:r>
              <a:rPr lang="en-US" sz="2000" dirty="0">
                <a:latin typeface="Bahnschrift Light" panose="020B0502040204020203" pitchFamily="34" charset="0"/>
              </a:rPr>
              <a:t>Affordable Single-Family Rental Housing (63% High Need)</a:t>
            </a:r>
          </a:p>
          <a:p>
            <a:pPr marL="457200" lvl="1" indent="-279400">
              <a:buFont typeface="Arial" panose="020B0604020202020204" pitchFamily="34" charset="0"/>
              <a:buChar char="•"/>
            </a:pPr>
            <a:endParaRPr lang="en-US" sz="2000" dirty="0">
              <a:latin typeface="Bahnschrift Light" panose="020B0502040204020203" pitchFamily="34" charset="0"/>
            </a:endParaRPr>
          </a:p>
          <a:p>
            <a:pPr marL="457200" lvl="1" indent="-279400">
              <a:buFont typeface="Arial" panose="020B0604020202020204" pitchFamily="34" charset="0"/>
              <a:buChar char="•"/>
            </a:pPr>
            <a:r>
              <a:rPr lang="en-US" sz="2000" dirty="0">
                <a:latin typeface="Bahnschrift Light" panose="020B0502040204020203" pitchFamily="34" charset="0"/>
              </a:rPr>
              <a:t>Affordable Multi-Family Housing (63% High Need)</a:t>
            </a:r>
          </a:p>
          <a:p>
            <a:endParaRPr lang="en-US" dirty="0"/>
          </a:p>
        </p:txBody>
      </p:sp>
      <p:sp>
        <p:nvSpPr>
          <p:cNvPr id="4" name="Text Placeholder 3">
            <a:extLst>
              <a:ext uri="{FF2B5EF4-FFF2-40B4-BE49-F238E27FC236}">
                <a16:creationId xmlns:a16="http://schemas.microsoft.com/office/drawing/2014/main" id="{00E2E7C8-6F0B-4608-87A4-725D456C2E62}"/>
              </a:ext>
            </a:extLst>
          </p:cNvPr>
          <p:cNvSpPr>
            <a:spLocks noGrp="1"/>
          </p:cNvSpPr>
          <p:nvPr>
            <p:ph type="body" sz="quarter" idx="11"/>
          </p:nvPr>
        </p:nvSpPr>
        <p:spPr>
          <a:xfrm>
            <a:off x="4710191" y="1981199"/>
            <a:ext cx="4142857" cy="4303713"/>
          </a:xfrm>
        </p:spPr>
        <p:txBody>
          <a:bodyPr>
            <a:normAutofit/>
          </a:bodyPr>
          <a:lstStyle/>
          <a:p>
            <a:pPr marL="0" indent="0">
              <a:buNone/>
            </a:pPr>
            <a:r>
              <a:rPr lang="en-US" sz="2000" dirty="0">
                <a:latin typeface="Bahnschrift SemiBold" panose="020B0502040204020203" pitchFamily="34" charset="0"/>
              </a:rPr>
              <a:t>Data Analysis Conclusions:</a:t>
            </a:r>
            <a:endParaRPr lang="en-US" sz="2000" dirty="0">
              <a:latin typeface="Bahnschrift Light" panose="020B0502040204020203" pitchFamily="34" charset="0"/>
            </a:endParaRPr>
          </a:p>
          <a:p>
            <a:pPr marL="457200" lvl="1" indent="-277813">
              <a:buFont typeface="Arial" panose="020B0604020202020204" pitchFamily="34" charset="0"/>
              <a:buChar char="•"/>
            </a:pPr>
            <a:r>
              <a:rPr lang="en-US" sz="2000" dirty="0">
                <a:latin typeface="Bahnschrift Light" panose="020B0502040204020203" pitchFamily="34" charset="0"/>
              </a:rPr>
              <a:t>Nearly 45 % of all households are housing cost burdened</a:t>
            </a:r>
          </a:p>
          <a:p>
            <a:pPr marL="457200" lvl="1" indent="-277813">
              <a:buFont typeface="Arial" panose="020B0604020202020204" pitchFamily="34" charset="0"/>
              <a:buChar char="•"/>
            </a:pPr>
            <a:r>
              <a:rPr lang="en-US" sz="2000" dirty="0">
                <a:latin typeface="Bahnschrift Light" panose="020B0502040204020203" pitchFamily="34" charset="0"/>
              </a:rPr>
              <a:t>Detroit’s housing stock is primarily single family</a:t>
            </a:r>
          </a:p>
          <a:p>
            <a:pPr marL="457200" lvl="1" indent="-277813">
              <a:buFont typeface="Arial" panose="020B0604020202020204" pitchFamily="34" charset="0"/>
              <a:buChar char="•"/>
            </a:pPr>
            <a:r>
              <a:rPr lang="en-US" sz="2000" dirty="0">
                <a:latin typeface="Bahnschrift Light" panose="020B0502040204020203" pitchFamily="34" charset="0"/>
              </a:rPr>
              <a:t>Detroit’s older housing stock makes for poor housing conditions</a:t>
            </a:r>
          </a:p>
          <a:p>
            <a:pPr marL="457200" lvl="1" indent="-277813">
              <a:buFont typeface="Arial" panose="020B0604020202020204" pitchFamily="34" charset="0"/>
              <a:buChar char="•"/>
            </a:pPr>
            <a:r>
              <a:rPr lang="en-US" sz="2000" dirty="0">
                <a:latin typeface="Bahnschrift Light" panose="020B0502040204020203" pitchFamily="34" charset="0"/>
              </a:rPr>
              <a:t>Lower incomes makes housing less affordable</a:t>
            </a:r>
          </a:p>
          <a:p>
            <a:pPr marL="457200" lvl="1" indent="-277813">
              <a:buFont typeface="Arial" panose="020B0604020202020204" pitchFamily="34" charset="0"/>
              <a:buChar char="•"/>
            </a:pPr>
            <a:r>
              <a:rPr lang="en-US" sz="2000" dirty="0">
                <a:latin typeface="Bahnschrift Light" panose="020B0502040204020203" pitchFamily="34" charset="0"/>
              </a:rPr>
              <a:t>Existing homeowners are unable to get home repair loans</a:t>
            </a:r>
          </a:p>
          <a:p>
            <a:endParaRPr lang="en-US" sz="1200" dirty="0"/>
          </a:p>
        </p:txBody>
      </p:sp>
      <p:cxnSp>
        <p:nvCxnSpPr>
          <p:cNvPr id="9" name="Straight Connector 8">
            <a:extLst>
              <a:ext uri="{FF2B5EF4-FFF2-40B4-BE49-F238E27FC236}">
                <a16:creationId xmlns:a16="http://schemas.microsoft.com/office/drawing/2014/main" id="{9684AD92-00CC-4EF3-84F9-373F6FB239EE}"/>
              </a:ext>
            </a:extLst>
          </p:cNvPr>
          <p:cNvCxnSpPr>
            <a:cxnSpLocks/>
          </p:cNvCxnSpPr>
          <p:nvPr/>
        </p:nvCxnSpPr>
        <p:spPr>
          <a:xfrm>
            <a:off x="4710191" y="1967345"/>
            <a:ext cx="0" cy="44486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3575624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DBC3-F793-41A7-B60E-AFC3515F007D}"/>
              </a:ext>
            </a:extLst>
          </p:cNvPr>
          <p:cNvSpPr>
            <a:spLocks noGrp="1"/>
          </p:cNvSpPr>
          <p:nvPr>
            <p:ph type="title"/>
          </p:nvPr>
        </p:nvSpPr>
        <p:spPr/>
        <p:txBody>
          <a:bodyPr/>
          <a:lstStyle/>
          <a:p>
            <a:r>
              <a:rPr lang="en-US" sz="2400" dirty="0">
                <a:latin typeface="Bahnschrift SemiBold" panose="020B0502040204020203" pitchFamily="34" charset="0"/>
              </a:rPr>
              <a:t>Priority Area #2:  Economic Development</a:t>
            </a:r>
            <a:endParaRPr lang="en-US" sz="2400" dirty="0">
              <a:latin typeface="Bahnschrift Light" panose="020B0502040204020203" pitchFamily="34" charset="0"/>
            </a:endParaRPr>
          </a:p>
        </p:txBody>
      </p:sp>
      <p:sp>
        <p:nvSpPr>
          <p:cNvPr id="3" name="Text Placeholder 2">
            <a:extLst>
              <a:ext uri="{FF2B5EF4-FFF2-40B4-BE49-F238E27FC236}">
                <a16:creationId xmlns:a16="http://schemas.microsoft.com/office/drawing/2014/main" id="{8AD34C5F-EC9F-48DA-8FE8-02E633281477}"/>
              </a:ext>
            </a:extLst>
          </p:cNvPr>
          <p:cNvSpPr>
            <a:spLocks noGrp="1"/>
          </p:cNvSpPr>
          <p:nvPr>
            <p:ph type="body" sz="quarter" idx="10"/>
          </p:nvPr>
        </p:nvSpPr>
        <p:spPr>
          <a:xfrm>
            <a:off x="318666" y="1967345"/>
            <a:ext cx="4217156" cy="4303713"/>
          </a:xfrm>
        </p:spPr>
        <p:txBody>
          <a:bodyPr/>
          <a:lstStyle/>
          <a:p>
            <a:pPr marL="0" indent="0">
              <a:buNone/>
            </a:pPr>
            <a:r>
              <a:rPr lang="en-US" sz="2000" dirty="0">
                <a:latin typeface="Bahnschrift SemiBold" panose="020B0502040204020203" pitchFamily="34" charset="0"/>
              </a:rPr>
              <a:t>Community Needs Assessment Conclusions:</a:t>
            </a:r>
          </a:p>
          <a:p>
            <a:pPr marL="0" indent="0">
              <a:buNone/>
            </a:pPr>
            <a:endParaRPr lang="en-US" sz="2000" dirty="0">
              <a:latin typeface="Bahnschrift Light" panose="020B0502040204020203" pitchFamily="34" charset="0"/>
            </a:endParaRPr>
          </a:p>
          <a:p>
            <a:pPr marL="571500" lvl="1" indent="-342900">
              <a:buFont typeface="Arial" panose="020B0604020202020204" pitchFamily="34" charset="0"/>
              <a:buChar char="•"/>
            </a:pPr>
            <a:r>
              <a:rPr lang="en-US" sz="2000" dirty="0">
                <a:latin typeface="Bahnschrift Light" panose="020B0502040204020203" pitchFamily="34" charset="0"/>
              </a:rPr>
              <a:t>Employment Training (76% High Need)</a:t>
            </a:r>
          </a:p>
          <a:p>
            <a:pPr marL="571500" lvl="1" indent="-342900">
              <a:buFont typeface="Arial" panose="020B0604020202020204" pitchFamily="34" charset="0"/>
              <a:buChar char="•"/>
            </a:pPr>
            <a:endParaRPr lang="en-US" sz="2000" dirty="0">
              <a:latin typeface="Bahnschrift Light" panose="020B0502040204020203" pitchFamily="34" charset="0"/>
            </a:endParaRPr>
          </a:p>
          <a:p>
            <a:pPr marL="571500" lvl="1" indent="-342900">
              <a:buFont typeface="Arial" panose="020B0604020202020204" pitchFamily="34" charset="0"/>
              <a:buChar char="•"/>
            </a:pPr>
            <a:r>
              <a:rPr lang="en-US" sz="2000" dirty="0">
                <a:latin typeface="Bahnschrift Light" panose="020B0502040204020203" pitchFamily="34" charset="0"/>
              </a:rPr>
              <a:t>Job Creation/Retention (73% High Need)</a:t>
            </a:r>
          </a:p>
          <a:p>
            <a:pPr marL="571500" lvl="1" indent="-342900">
              <a:buFont typeface="Arial" panose="020B0604020202020204" pitchFamily="34" charset="0"/>
              <a:buChar char="•"/>
            </a:pPr>
            <a:endParaRPr lang="en-US" sz="2000" dirty="0">
              <a:latin typeface="Bahnschrift Light" panose="020B0502040204020203" pitchFamily="34" charset="0"/>
            </a:endParaRPr>
          </a:p>
          <a:p>
            <a:pPr marL="571500" lvl="1" indent="-342900">
              <a:buFont typeface="Arial" panose="020B0604020202020204" pitchFamily="34" charset="0"/>
              <a:buChar char="•"/>
            </a:pPr>
            <a:r>
              <a:rPr lang="en-US" sz="2000" dirty="0">
                <a:latin typeface="Bahnschrift Light" panose="020B0502040204020203" pitchFamily="34" charset="0"/>
              </a:rPr>
              <a:t>Start-Up Business Assistance (58% High Need)</a:t>
            </a:r>
          </a:p>
          <a:p>
            <a:endParaRPr lang="en-US" dirty="0"/>
          </a:p>
        </p:txBody>
      </p:sp>
      <p:sp>
        <p:nvSpPr>
          <p:cNvPr id="4" name="Text Placeholder 3">
            <a:extLst>
              <a:ext uri="{FF2B5EF4-FFF2-40B4-BE49-F238E27FC236}">
                <a16:creationId xmlns:a16="http://schemas.microsoft.com/office/drawing/2014/main" id="{00E2E7C8-6F0B-4608-87A4-725D456C2E62}"/>
              </a:ext>
            </a:extLst>
          </p:cNvPr>
          <p:cNvSpPr>
            <a:spLocks noGrp="1"/>
          </p:cNvSpPr>
          <p:nvPr>
            <p:ph type="body" sz="quarter" idx="11"/>
          </p:nvPr>
        </p:nvSpPr>
        <p:spPr>
          <a:xfrm>
            <a:off x="4816008" y="1967344"/>
            <a:ext cx="4217156" cy="4303713"/>
          </a:xfrm>
        </p:spPr>
        <p:txBody>
          <a:bodyPr>
            <a:normAutofit/>
          </a:bodyPr>
          <a:lstStyle/>
          <a:p>
            <a:pPr marL="0" indent="0">
              <a:buNone/>
            </a:pPr>
            <a:r>
              <a:rPr lang="en-US" sz="2000" dirty="0">
                <a:latin typeface="Bahnschrift SemiBold" panose="020B0502040204020203" pitchFamily="34" charset="0"/>
              </a:rPr>
              <a:t>Data Analysis Conclusions:</a:t>
            </a:r>
          </a:p>
          <a:p>
            <a:pPr marL="0" indent="0">
              <a:buNone/>
            </a:pPr>
            <a:endParaRPr lang="en-US" sz="2000" dirty="0">
              <a:latin typeface="Bahnschrift Light" panose="020B0502040204020203" pitchFamily="34" charset="0"/>
            </a:endParaRPr>
          </a:p>
          <a:p>
            <a:pPr marL="457200" lvl="1" indent="-277813">
              <a:buFont typeface="Arial" panose="020B0604020202020204" pitchFamily="34" charset="0"/>
              <a:buChar char="•"/>
            </a:pPr>
            <a:r>
              <a:rPr lang="en-US" sz="1800" dirty="0">
                <a:latin typeface="Bahnschrift Light" panose="020B0502040204020203" pitchFamily="34" charset="0"/>
              </a:rPr>
              <a:t>Education drives job access and income</a:t>
            </a:r>
          </a:p>
          <a:p>
            <a:pPr marL="457200" lvl="1" indent="-277813">
              <a:buFont typeface="Arial" panose="020B0604020202020204" pitchFamily="34" charset="0"/>
              <a:buChar char="•"/>
            </a:pPr>
            <a:r>
              <a:rPr lang="en-US" sz="1800" dirty="0">
                <a:latin typeface="Bahnschrift Light" panose="020B0502040204020203" pitchFamily="34" charset="0"/>
              </a:rPr>
              <a:t>Only 12 % of Detroit residents earned a Bachelor’s or higher degree</a:t>
            </a:r>
          </a:p>
          <a:p>
            <a:pPr marL="457200" lvl="1" indent="-277813">
              <a:buFont typeface="Arial" panose="020B0604020202020204" pitchFamily="34" charset="0"/>
              <a:buChar char="•"/>
            </a:pPr>
            <a:r>
              <a:rPr lang="en-US" sz="1800" dirty="0">
                <a:latin typeface="Bahnschrift Light" panose="020B0502040204020203" pitchFamily="34" charset="0"/>
              </a:rPr>
              <a:t>High unemployment rates. </a:t>
            </a:r>
          </a:p>
          <a:p>
            <a:pPr marL="457200" lvl="1" indent="-277813">
              <a:buFont typeface="Arial" panose="020B0604020202020204" pitchFamily="34" charset="0"/>
              <a:buChar char="•"/>
            </a:pPr>
            <a:r>
              <a:rPr lang="en-US" sz="1800" dirty="0">
                <a:latin typeface="Bahnschrift Light" panose="020B0502040204020203" pitchFamily="34" charset="0"/>
              </a:rPr>
              <a:t>High poverty rates, concentrations across many neighborhoods. </a:t>
            </a:r>
          </a:p>
          <a:p>
            <a:pPr marL="457200" lvl="1" indent="-277813">
              <a:buFont typeface="Arial" panose="020B0604020202020204" pitchFamily="34" charset="0"/>
              <a:buChar char="•"/>
            </a:pPr>
            <a:r>
              <a:rPr lang="en-US" sz="1800" dirty="0">
                <a:latin typeface="Bahnschrift Light" panose="020B0502040204020203" pitchFamily="34" charset="0"/>
              </a:rPr>
              <a:t>Many jobs in Detroit are not filled by resident workers.</a:t>
            </a:r>
          </a:p>
          <a:p>
            <a:pPr marL="457200" lvl="1" indent="-277813">
              <a:buFont typeface="Arial" panose="020B0604020202020204" pitchFamily="34" charset="0"/>
              <a:buChar char="•"/>
            </a:pPr>
            <a:r>
              <a:rPr lang="en-US" sz="1800" dirty="0">
                <a:latin typeface="Bahnschrift Light" panose="020B0502040204020203" pitchFamily="34" charset="0"/>
              </a:rPr>
              <a:t>Detroit residents commute outside of City for jobs</a:t>
            </a:r>
          </a:p>
          <a:p>
            <a:endParaRPr lang="en-US" sz="1200" dirty="0"/>
          </a:p>
        </p:txBody>
      </p:sp>
      <p:cxnSp>
        <p:nvCxnSpPr>
          <p:cNvPr id="9" name="Straight Connector 8">
            <a:extLst>
              <a:ext uri="{FF2B5EF4-FFF2-40B4-BE49-F238E27FC236}">
                <a16:creationId xmlns:a16="http://schemas.microsoft.com/office/drawing/2014/main" id="{9684AD92-00CC-4EF3-84F9-373F6FB239EE}"/>
              </a:ext>
            </a:extLst>
          </p:cNvPr>
          <p:cNvCxnSpPr>
            <a:cxnSpLocks/>
          </p:cNvCxnSpPr>
          <p:nvPr/>
        </p:nvCxnSpPr>
        <p:spPr>
          <a:xfrm>
            <a:off x="4710191" y="1967345"/>
            <a:ext cx="0" cy="44486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887105565"/>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DBC3-F793-41A7-B60E-AFC3515F007D}"/>
              </a:ext>
            </a:extLst>
          </p:cNvPr>
          <p:cNvSpPr>
            <a:spLocks noGrp="1"/>
          </p:cNvSpPr>
          <p:nvPr>
            <p:ph type="title"/>
          </p:nvPr>
        </p:nvSpPr>
        <p:spPr>
          <a:xfrm>
            <a:off x="1625400" y="773147"/>
            <a:ext cx="7518599" cy="612898"/>
          </a:xfrm>
        </p:spPr>
        <p:txBody>
          <a:bodyPr/>
          <a:lstStyle/>
          <a:p>
            <a:r>
              <a:rPr lang="en-US" sz="2400" dirty="0">
                <a:latin typeface="Bahnschrift SemiBold" panose="020B0502040204020203" pitchFamily="34" charset="0"/>
              </a:rPr>
              <a:t>Priority Areas #3&amp;4:  Public Infrastructure &amp; Facilities </a:t>
            </a:r>
            <a:endParaRPr lang="en-US" sz="2400" dirty="0">
              <a:latin typeface="Bahnschrift Light" panose="020B0502040204020203" pitchFamily="34" charset="0"/>
            </a:endParaRPr>
          </a:p>
        </p:txBody>
      </p:sp>
      <p:sp>
        <p:nvSpPr>
          <p:cNvPr id="3" name="Text Placeholder 2">
            <a:extLst>
              <a:ext uri="{FF2B5EF4-FFF2-40B4-BE49-F238E27FC236}">
                <a16:creationId xmlns:a16="http://schemas.microsoft.com/office/drawing/2014/main" id="{8AD34C5F-EC9F-48DA-8FE8-02E633281477}"/>
              </a:ext>
            </a:extLst>
          </p:cNvPr>
          <p:cNvSpPr>
            <a:spLocks noGrp="1"/>
          </p:cNvSpPr>
          <p:nvPr>
            <p:ph type="body" sz="quarter" idx="10"/>
          </p:nvPr>
        </p:nvSpPr>
        <p:spPr>
          <a:xfrm>
            <a:off x="249386" y="1967345"/>
            <a:ext cx="4156359" cy="4448632"/>
          </a:xfrm>
        </p:spPr>
        <p:txBody>
          <a:bodyPr>
            <a:normAutofit/>
          </a:bodyPr>
          <a:lstStyle/>
          <a:p>
            <a:pPr marL="0" indent="0">
              <a:buNone/>
            </a:pPr>
            <a:r>
              <a:rPr lang="en-US" sz="2000" dirty="0">
                <a:latin typeface="Bahnschrift SemiBold" panose="020B0502040204020203" pitchFamily="34" charset="0"/>
              </a:rPr>
              <a:t>Community Needs Assessment Conclusions:</a:t>
            </a:r>
          </a:p>
          <a:p>
            <a:pPr marL="457200" lvl="1" indent="-277813">
              <a:buFont typeface="Arial" panose="020B0604020202020204" pitchFamily="34" charset="0"/>
              <a:buChar char="•"/>
            </a:pPr>
            <a:r>
              <a:rPr lang="en-US" sz="1800" dirty="0">
                <a:latin typeface="Bahnschrift Light" panose="020B0502040204020203" pitchFamily="34" charset="0"/>
              </a:rPr>
              <a:t>Water/Sewer Improvements (69% High Need)</a:t>
            </a:r>
          </a:p>
          <a:p>
            <a:pPr marL="457200" lvl="1" indent="-277813">
              <a:buFont typeface="Arial" panose="020B0604020202020204" pitchFamily="34" charset="0"/>
              <a:buChar char="•"/>
            </a:pPr>
            <a:r>
              <a:rPr lang="en-US" sz="1800" dirty="0">
                <a:latin typeface="Bahnschrift Light" panose="020B0502040204020203" pitchFamily="34" charset="0"/>
              </a:rPr>
              <a:t>Street and Sidewalk Improvements (65% High Need)</a:t>
            </a:r>
          </a:p>
          <a:p>
            <a:pPr marL="457200" lvl="1" indent="-277813">
              <a:buFont typeface="Arial" panose="020B0604020202020204" pitchFamily="34" charset="0"/>
              <a:buChar char="•"/>
            </a:pPr>
            <a:r>
              <a:rPr lang="en-US" sz="1800" dirty="0">
                <a:latin typeface="Bahnschrift Light" panose="020B0502040204020203" pitchFamily="34" charset="0"/>
              </a:rPr>
              <a:t>Demolition of Substandard Structures (65% High Need)</a:t>
            </a:r>
          </a:p>
          <a:p>
            <a:pPr marL="457200" lvl="1" indent="-277813">
              <a:buFont typeface="Arial" panose="020B0604020202020204" pitchFamily="34" charset="0"/>
              <a:buChar char="•"/>
            </a:pPr>
            <a:r>
              <a:rPr lang="en-US" sz="1800" dirty="0">
                <a:latin typeface="Bahnschrift Light" panose="020B0502040204020203" pitchFamily="34" charset="0"/>
              </a:rPr>
              <a:t>Youth Centers (68% High Need)</a:t>
            </a:r>
          </a:p>
          <a:p>
            <a:pPr marL="457200" lvl="1" indent="-277813">
              <a:buFont typeface="Arial" panose="020B0604020202020204" pitchFamily="34" charset="0"/>
              <a:buChar char="•"/>
            </a:pPr>
            <a:r>
              <a:rPr lang="en-US" sz="1800" dirty="0">
                <a:latin typeface="Bahnschrift Light" panose="020B0502040204020203" pitchFamily="34" charset="0"/>
              </a:rPr>
              <a:t>Child Care Centers (63% High Need)</a:t>
            </a:r>
          </a:p>
          <a:p>
            <a:pPr marL="457200" lvl="1" indent="-277813">
              <a:buFont typeface="Arial" panose="020B0604020202020204" pitchFamily="34" charset="0"/>
              <a:buChar char="•"/>
            </a:pPr>
            <a:r>
              <a:rPr lang="en-US" sz="1800" dirty="0">
                <a:latin typeface="Bahnschrift Light" panose="020B0502040204020203" pitchFamily="34" charset="0"/>
              </a:rPr>
              <a:t>Community Centers (61% High Need)</a:t>
            </a:r>
          </a:p>
          <a:p>
            <a:endParaRPr lang="en-US" dirty="0"/>
          </a:p>
        </p:txBody>
      </p:sp>
      <p:sp>
        <p:nvSpPr>
          <p:cNvPr id="4" name="Text Placeholder 3">
            <a:extLst>
              <a:ext uri="{FF2B5EF4-FFF2-40B4-BE49-F238E27FC236}">
                <a16:creationId xmlns:a16="http://schemas.microsoft.com/office/drawing/2014/main" id="{00E2E7C8-6F0B-4608-87A4-725D456C2E62}"/>
              </a:ext>
            </a:extLst>
          </p:cNvPr>
          <p:cNvSpPr>
            <a:spLocks noGrp="1"/>
          </p:cNvSpPr>
          <p:nvPr>
            <p:ph type="body" sz="quarter" idx="11"/>
          </p:nvPr>
        </p:nvSpPr>
        <p:spPr>
          <a:xfrm>
            <a:off x="4738256" y="1981198"/>
            <a:ext cx="4156357" cy="4303713"/>
          </a:xfrm>
        </p:spPr>
        <p:txBody>
          <a:bodyPr/>
          <a:lstStyle/>
          <a:p>
            <a:pPr marL="0" indent="0">
              <a:buNone/>
            </a:pPr>
            <a:r>
              <a:rPr lang="en-US" sz="2000" dirty="0">
                <a:latin typeface="Bahnschrift SemiBold" panose="020B0502040204020203" pitchFamily="34" charset="0"/>
              </a:rPr>
              <a:t>Data Analysis Conclusions:</a:t>
            </a:r>
            <a:endParaRPr lang="en-US" sz="2000" dirty="0">
              <a:latin typeface="Bahnschrift Light" panose="020B0502040204020203" pitchFamily="34" charset="0"/>
            </a:endParaRPr>
          </a:p>
          <a:p>
            <a:pPr marL="457200" lvl="1" indent="-342900">
              <a:buFont typeface="Arial" panose="020B0604020202020204" pitchFamily="34" charset="0"/>
              <a:buChar char="•"/>
            </a:pPr>
            <a:r>
              <a:rPr lang="en-US" sz="1800" dirty="0">
                <a:latin typeface="Bahnschrift Light" panose="020B0502040204020203" pitchFamily="34" charset="0"/>
              </a:rPr>
              <a:t>The City combats blight but there are 80,000+ vacant housing units.</a:t>
            </a:r>
          </a:p>
          <a:p>
            <a:pPr marL="457200" lvl="1" indent="-342900">
              <a:buFont typeface="Arial" panose="020B0604020202020204" pitchFamily="34" charset="0"/>
              <a:buChar char="•"/>
            </a:pPr>
            <a:r>
              <a:rPr lang="en-US" sz="1800" dirty="0">
                <a:latin typeface="Bahnschrift Light" panose="020B0502040204020203" pitchFamily="34" charset="0"/>
              </a:rPr>
              <a:t>In 2014, an estimated 40,077 structures were  blighted</a:t>
            </a:r>
          </a:p>
          <a:p>
            <a:pPr marL="457200" lvl="1" indent="-342900">
              <a:buFont typeface="Arial" panose="020B0604020202020204" pitchFamily="34" charset="0"/>
              <a:buChar char="•"/>
            </a:pPr>
            <a:r>
              <a:rPr lang="en-US" sz="1800" dirty="0">
                <a:latin typeface="Bahnschrift Light" panose="020B0502040204020203" pitchFamily="34" charset="0"/>
              </a:rPr>
              <a:t>The city demolished 13,487 structures between 2014 and 2018</a:t>
            </a:r>
          </a:p>
          <a:p>
            <a:pPr marL="457200" lvl="1" indent="-342900">
              <a:buFont typeface="Arial" panose="020B0604020202020204" pitchFamily="34" charset="0"/>
              <a:buChar char="•"/>
            </a:pPr>
            <a:r>
              <a:rPr lang="en-US" sz="1800" dirty="0">
                <a:latin typeface="Bahnschrift Light" panose="020B0502040204020203" pitchFamily="34" charset="0"/>
              </a:rPr>
              <a:t>Youth and Community Centers provide stability</a:t>
            </a:r>
          </a:p>
          <a:p>
            <a:pPr marL="457200" lvl="1" indent="-342900">
              <a:buFont typeface="Arial" panose="020B0604020202020204" pitchFamily="34" charset="0"/>
              <a:buChar char="•"/>
            </a:pPr>
            <a:r>
              <a:rPr lang="en-US" sz="1800" dirty="0">
                <a:latin typeface="Bahnschrift Light" panose="020B0502040204020203" pitchFamily="34" charset="0"/>
              </a:rPr>
              <a:t>Detroit has 15 Community Centers</a:t>
            </a:r>
          </a:p>
          <a:p>
            <a:pPr marL="457200" lvl="1" indent="-342900">
              <a:buFont typeface="Arial" panose="020B0604020202020204" pitchFamily="34" charset="0"/>
              <a:buChar char="•"/>
            </a:pPr>
            <a:r>
              <a:rPr lang="en-US" sz="1800" dirty="0">
                <a:latin typeface="Bahnschrift Light" panose="020B0502040204020203" pitchFamily="34" charset="0"/>
              </a:rPr>
              <a:t>Detroit working on several neighborhood plans </a:t>
            </a:r>
            <a:endParaRPr lang="en-US" sz="1800" dirty="0"/>
          </a:p>
          <a:p>
            <a:pPr marL="457200" lvl="1" indent="0">
              <a:buNone/>
            </a:pPr>
            <a:endParaRPr lang="en-US" sz="1600" dirty="0">
              <a:latin typeface="Bahnschrift Light" panose="020B0502040204020203" pitchFamily="34" charset="0"/>
            </a:endParaRPr>
          </a:p>
          <a:p>
            <a:endParaRPr lang="en-US" sz="1200" dirty="0"/>
          </a:p>
        </p:txBody>
      </p:sp>
      <p:cxnSp>
        <p:nvCxnSpPr>
          <p:cNvPr id="9" name="Straight Connector 8">
            <a:extLst>
              <a:ext uri="{FF2B5EF4-FFF2-40B4-BE49-F238E27FC236}">
                <a16:creationId xmlns:a16="http://schemas.microsoft.com/office/drawing/2014/main" id="{9684AD92-00CC-4EF3-84F9-373F6FB239EE}"/>
              </a:ext>
            </a:extLst>
          </p:cNvPr>
          <p:cNvCxnSpPr>
            <a:cxnSpLocks/>
          </p:cNvCxnSpPr>
          <p:nvPr/>
        </p:nvCxnSpPr>
        <p:spPr>
          <a:xfrm>
            <a:off x="4572000" y="1962291"/>
            <a:ext cx="0" cy="44486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25958723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DBC3-F793-41A7-B60E-AFC3515F007D}"/>
              </a:ext>
            </a:extLst>
          </p:cNvPr>
          <p:cNvSpPr>
            <a:spLocks noGrp="1"/>
          </p:cNvSpPr>
          <p:nvPr>
            <p:ph type="title"/>
          </p:nvPr>
        </p:nvSpPr>
        <p:spPr/>
        <p:txBody>
          <a:bodyPr/>
          <a:lstStyle/>
          <a:p>
            <a:r>
              <a:rPr lang="en-US" sz="2400" dirty="0">
                <a:latin typeface="Bahnschrift SemiBold" panose="020B0502040204020203" pitchFamily="34" charset="0"/>
              </a:rPr>
              <a:t>Priority Area #5:  Public Services</a:t>
            </a:r>
            <a:endParaRPr lang="en-US" sz="2400" dirty="0">
              <a:latin typeface="Bahnschrift Light" panose="020B0502040204020203" pitchFamily="34" charset="0"/>
            </a:endParaRPr>
          </a:p>
        </p:txBody>
      </p:sp>
      <p:sp>
        <p:nvSpPr>
          <p:cNvPr id="3" name="Text Placeholder 2">
            <a:extLst>
              <a:ext uri="{FF2B5EF4-FFF2-40B4-BE49-F238E27FC236}">
                <a16:creationId xmlns:a16="http://schemas.microsoft.com/office/drawing/2014/main" id="{8AD34C5F-EC9F-48DA-8FE8-02E633281477}"/>
              </a:ext>
            </a:extLst>
          </p:cNvPr>
          <p:cNvSpPr>
            <a:spLocks noGrp="1"/>
          </p:cNvSpPr>
          <p:nvPr>
            <p:ph type="body" sz="quarter" idx="10"/>
          </p:nvPr>
        </p:nvSpPr>
        <p:spPr>
          <a:xfrm>
            <a:off x="332510" y="1967345"/>
            <a:ext cx="4203312" cy="3900055"/>
          </a:xfrm>
        </p:spPr>
        <p:txBody>
          <a:bodyPr>
            <a:normAutofit/>
          </a:bodyPr>
          <a:lstStyle/>
          <a:p>
            <a:pPr marL="0" indent="0">
              <a:buNone/>
            </a:pPr>
            <a:r>
              <a:rPr lang="en-US" sz="2000" dirty="0">
                <a:latin typeface="Bahnschrift SemiBold" panose="020B0502040204020203" pitchFamily="34" charset="0"/>
              </a:rPr>
              <a:t>Community Needs Assessment Conclusions:</a:t>
            </a:r>
            <a:endParaRPr lang="en-US" sz="2000" dirty="0">
              <a:latin typeface="Bahnschrift Light" panose="020B0502040204020203" pitchFamily="34" charset="0"/>
            </a:endParaRPr>
          </a:p>
          <a:p>
            <a:pPr marL="457200" lvl="1" indent="-277813">
              <a:buFont typeface="Arial" panose="020B0604020202020204" pitchFamily="34" charset="0"/>
              <a:buChar char="•"/>
            </a:pPr>
            <a:r>
              <a:rPr lang="en-US" sz="2000" dirty="0">
                <a:latin typeface="Bahnschrift Light" panose="020B0502040204020203" pitchFamily="34" charset="0"/>
              </a:rPr>
              <a:t>Mental Health Services (72% High Need)</a:t>
            </a:r>
          </a:p>
          <a:p>
            <a:pPr marL="457200" lvl="1" indent="-277813">
              <a:buFont typeface="Arial" panose="020B0604020202020204" pitchFamily="34" charset="0"/>
              <a:buChar char="•"/>
            </a:pPr>
            <a:r>
              <a:rPr lang="en-US" sz="2000" dirty="0">
                <a:latin typeface="Bahnschrift Light" panose="020B0502040204020203" pitchFamily="34" charset="0"/>
              </a:rPr>
              <a:t>Transportation Services (70% High Need)</a:t>
            </a:r>
          </a:p>
          <a:p>
            <a:pPr marL="457200" lvl="1" indent="-277813">
              <a:buFont typeface="Arial" panose="020B0604020202020204" pitchFamily="34" charset="0"/>
              <a:buChar char="•"/>
            </a:pPr>
            <a:r>
              <a:rPr lang="en-US" sz="2000" dirty="0">
                <a:latin typeface="Bahnschrift Light" panose="020B0502040204020203" pitchFamily="34" charset="0"/>
              </a:rPr>
              <a:t>Fair Housing (66% High Need)</a:t>
            </a:r>
          </a:p>
          <a:p>
            <a:pPr marL="457200" lvl="1" indent="-277813">
              <a:buFont typeface="Arial" panose="020B0604020202020204" pitchFamily="34" charset="0"/>
              <a:buChar char="•"/>
            </a:pPr>
            <a:r>
              <a:rPr lang="en-US" sz="2000" dirty="0">
                <a:latin typeface="Bahnschrift Light" panose="020B0502040204020203" pitchFamily="34" charset="0"/>
              </a:rPr>
              <a:t>Homeless Services (67% High Need)</a:t>
            </a:r>
          </a:p>
          <a:p>
            <a:pPr marL="457200" lvl="1" indent="-277813">
              <a:buFont typeface="Arial" panose="020B0604020202020204" pitchFamily="34" charset="0"/>
              <a:buChar char="•"/>
            </a:pPr>
            <a:r>
              <a:rPr lang="en-US" sz="2000" dirty="0">
                <a:latin typeface="Bahnschrift Light" panose="020B0502040204020203" pitchFamily="34" charset="0"/>
              </a:rPr>
              <a:t>Youth Activities (66% High Need)</a:t>
            </a:r>
          </a:p>
          <a:p>
            <a:pPr marL="0" indent="0">
              <a:buNone/>
            </a:pPr>
            <a:endParaRPr lang="en-US" dirty="0"/>
          </a:p>
        </p:txBody>
      </p:sp>
      <p:sp>
        <p:nvSpPr>
          <p:cNvPr id="4" name="Text Placeholder 3">
            <a:extLst>
              <a:ext uri="{FF2B5EF4-FFF2-40B4-BE49-F238E27FC236}">
                <a16:creationId xmlns:a16="http://schemas.microsoft.com/office/drawing/2014/main" id="{00E2E7C8-6F0B-4608-87A4-725D456C2E62}"/>
              </a:ext>
            </a:extLst>
          </p:cNvPr>
          <p:cNvSpPr>
            <a:spLocks noGrp="1"/>
          </p:cNvSpPr>
          <p:nvPr>
            <p:ph type="body" sz="quarter" idx="11"/>
          </p:nvPr>
        </p:nvSpPr>
        <p:spPr>
          <a:xfrm>
            <a:off x="4802142" y="1967345"/>
            <a:ext cx="4203312" cy="3900056"/>
          </a:xfrm>
        </p:spPr>
        <p:txBody>
          <a:bodyPr/>
          <a:lstStyle/>
          <a:p>
            <a:pPr marL="0" indent="0">
              <a:buNone/>
            </a:pPr>
            <a:r>
              <a:rPr lang="en-US" sz="2000" dirty="0">
                <a:latin typeface="Bahnschrift SemiBold" panose="020B0502040204020203" pitchFamily="34" charset="0"/>
              </a:rPr>
              <a:t>Data Analysis Conclusions:</a:t>
            </a:r>
            <a:endParaRPr lang="en-US" sz="2000" dirty="0">
              <a:latin typeface="Bahnschrift Light" panose="020B0502040204020203" pitchFamily="34" charset="0"/>
            </a:endParaRPr>
          </a:p>
          <a:p>
            <a:pPr marL="457200" lvl="1" indent="-277813">
              <a:buFont typeface="Arial" panose="020B0604020202020204" pitchFamily="34" charset="0"/>
              <a:buChar char="•"/>
            </a:pPr>
            <a:r>
              <a:rPr lang="en-US" sz="1800" dirty="0">
                <a:latin typeface="Bahnschrift Light" panose="020B0502040204020203" pitchFamily="34" charset="0"/>
              </a:rPr>
              <a:t>Detroit’s senior population is growing</a:t>
            </a:r>
          </a:p>
          <a:p>
            <a:pPr marL="457200" lvl="1" indent="-277813">
              <a:buFont typeface="Arial" panose="020B0604020202020204" pitchFamily="34" charset="0"/>
              <a:buChar char="•"/>
            </a:pPr>
            <a:r>
              <a:rPr lang="en-US" sz="1800" dirty="0">
                <a:latin typeface="Bahnschrift Light" panose="020B0502040204020203" pitchFamily="34" charset="0"/>
              </a:rPr>
              <a:t>Aging population is attributed to a rise of residents with disabilities</a:t>
            </a:r>
          </a:p>
          <a:p>
            <a:pPr marL="457200" lvl="1" indent="-277813">
              <a:buFont typeface="Arial" panose="020B0604020202020204" pitchFamily="34" charset="0"/>
              <a:buChar char="•"/>
            </a:pPr>
            <a:r>
              <a:rPr lang="en-US" sz="1800" dirty="0">
                <a:latin typeface="Bahnschrift Light" panose="020B0502040204020203" pitchFamily="34" charset="0"/>
              </a:rPr>
              <a:t>46% or 38,499 individuals 65+ have a disability</a:t>
            </a:r>
          </a:p>
          <a:p>
            <a:pPr marL="457200" lvl="1" indent="-277813">
              <a:buFont typeface="Arial" panose="020B0604020202020204" pitchFamily="34" charset="0"/>
              <a:buChar char="•"/>
            </a:pPr>
            <a:r>
              <a:rPr lang="en-US" sz="1800" dirty="0">
                <a:latin typeface="Bahnschrift Light" panose="020B0502040204020203" pitchFamily="34" charset="0"/>
              </a:rPr>
              <a:t>Disabled individuals are 20% of the population (135,689 individuals)</a:t>
            </a:r>
          </a:p>
          <a:p>
            <a:pPr marL="457200" lvl="1" indent="-277813">
              <a:buFont typeface="Arial" panose="020B0604020202020204" pitchFamily="34" charset="0"/>
              <a:buChar char="•"/>
            </a:pPr>
            <a:r>
              <a:rPr lang="en-US" sz="1800" dirty="0">
                <a:latin typeface="Bahnschrift Light" panose="020B0502040204020203" pitchFamily="34" charset="0"/>
              </a:rPr>
              <a:t>New instances of HIV/AIDS cases are decreasing</a:t>
            </a:r>
          </a:p>
          <a:p>
            <a:endParaRPr lang="en-US" sz="1200" dirty="0"/>
          </a:p>
        </p:txBody>
      </p:sp>
      <p:cxnSp>
        <p:nvCxnSpPr>
          <p:cNvPr id="9" name="Straight Connector 8">
            <a:extLst>
              <a:ext uri="{FF2B5EF4-FFF2-40B4-BE49-F238E27FC236}">
                <a16:creationId xmlns:a16="http://schemas.microsoft.com/office/drawing/2014/main" id="{9684AD92-00CC-4EF3-84F9-373F6FB239EE}"/>
              </a:ext>
            </a:extLst>
          </p:cNvPr>
          <p:cNvCxnSpPr>
            <a:cxnSpLocks/>
          </p:cNvCxnSpPr>
          <p:nvPr/>
        </p:nvCxnSpPr>
        <p:spPr>
          <a:xfrm>
            <a:off x="4710191" y="1967345"/>
            <a:ext cx="0" cy="44486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29084811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3ADBC3-F793-41A7-B60E-AFC3515F007D}"/>
              </a:ext>
            </a:extLst>
          </p:cNvPr>
          <p:cNvSpPr>
            <a:spLocks noGrp="1"/>
          </p:cNvSpPr>
          <p:nvPr>
            <p:ph type="title"/>
          </p:nvPr>
        </p:nvSpPr>
        <p:spPr/>
        <p:txBody>
          <a:bodyPr/>
          <a:lstStyle/>
          <a:p>
            <a:r>
              <a:rPr lang="en-US" sz="2400" dirty="0">
                <a:latin typeface="Bahnschrift SemiBold" panose="020B0502040204020203" pitchFamily="34" charset="0"/>
              </a:rPr>
              <a:t>Priority Area #6:  Homeless Prevention</a:t>
            </a:r>
            <a:endParaRPr lang="en-US" sz="2400" dirty="0">
              <a:latin typeface="Bahnschrift Light" panose="020B0502040204020203" pitchFamily="34" charset="0"/>
            </a:endParaRPr>
          </a:p>
        </p:txBody>
      </p:sp>
      <p:sp>
        <p:nvSpPr>
          <p:cNvPr id="3" name="Text Placeholder 2">
            <a:extLst>
              <a:ext uri="{FF2B5EF4-FFF2-40B4-BE49-F238E27FC236}">
                <a16:creationId xmlns:a16="http://schemas.microsoft.com/office/drawing/2014/main" id="{8AD34C5F-EC9F-48DA-8FE8-02E633281477}"/>
              </a:ext>
            </a:extLst>
          </p:cNvPr>
          <p:cNvSpPr>
            <a:spLocks noGrp="1"/>
          </p:cNvSpPr>
          <p:nvPr>
            <p:ph type="body" sz="quarter" idx="10"/>
          </p:nvPr>
        </p:nvSpPr>
        <p:spPr>
          <a:xfrm>
            <a:off x="138546" y="1967345"/>
            <a:ext cx="4397276" cy="4580412"/>
          </a:xfrm>
        </p:spPr>
        <p:txBody>
          <a:bodyPr>
            <a:normAutofit/>
          </a:bodyPr>
          <a:lstStyle/>
          <a:p>
            <a:pPr marL="0" indent="0">
              <a:buNone/>
            </a:pPr>
            <a:r>
              <a:rPr lang="en-US" sz="2000" dirty="0">
                <a:latin typeface="Bahnschrift SemiBold" panose="020B0502040204020203" pitchFamily="34" charset="0"/>
              </a:rPr>
              <a:t>Community Needs Assessment Conclusions:</a:t>
            </a:r>
            <a:endParaRPr lang="en-US" sz="2000" dirty="0">
              <a:latin typeface="Bahnschrift Light" panose="020B0502040204020203" pitchFamily="34" charset="0"/>
            </a:endParaRPr>
          </a:p>
          <a:p>
            <a:pPr marL="914400" lvl="1" indent="-457200">
              <a:buFont typeface="Arial" panose="020B0604020202020204" pitchFamily="34" charset="0"/>
              <a:buChar char="•"/>
            </a:pPr>
            <a:r>
              <a:rPr lang="en-US" sz="1800" dirty="0">
                <a:latin typeface="Bahnschrift Light" panose="020B0502040204020203" pitchFamily="34" charset="0"/>
              </a:rPr>
              <a:t>Support Services for Homeless Prevention (72% High Need)</a:t>
            </a:r>
          </a:p>
          <a:p>
            <a:pPr marL="914400" lvl="1" indent="-457200">
              <a:buFont typeface="Arial" panose="020B0604020202020204" pitchFamily="34" charset="0"/>
              <a:buChar char="•"/>
            </a:pPr>
            <a:endParaRPr lang="en-US" sz="1800" dirty="0">
              <a:latin typeface="Bahnschrift Light" panose="020B0502040204020203" pitchFamily="34" charset="0"/>
            </a:endParaRPr>
          </a:p>
          <a:p>
            <a:pPr marL="914400" lvl="1" indent="-457200">
              <a:buFont typeface="Arial" panose="020B0604020202020204" pitchFamily="34" charset="0"/>
              <a:buChar char="•"/>
            </a:pPr>
            <a:r>
              <a:rPr lang="en-US" sz="1800" dirty="0">
                <a:latin typeface="Bahnschrift Light" panose="020B0502040204020203" pitchFamily="34" charset="0"/>
              </a:rPr>
              <a:t>Emergency Support Services (70% High Need)</a:t>
            </a:r>
          </a:p>
          <a:p>
            <a:pPr marL="914400" lvl="1" indent="-457200">
              <a:buFont typeface="Arial" panose="020B0604020202020204" pitchFamily="34" charset="0"/>
              <a:buChar char="•"/>
            </a:pPr>
            <a:endParaRPr lang="en-US" sz="1800" dirty="0">
              <a:latin typeface="Bahnschrift Light" panose="020B0502040204020203" pitchFamily="34" charset="0"/>
            </a:endParaRPr>
          </a:p>
          <a:p>
            <a:pPr marL="914400" lvl="1" indent="-457200">
              <a:buFont typeface="Arial" panose="020B0604020202020204" pitchFamily="34" charset="0"/>
              <a:buChar char="•"/>
            </a:pPr>
            <a:r>
              <a:rPr lang="en-US" sz="1800" dirty="0">
                <a:latin typeface="Bahnschrift Light" panose="020B0502040204020203" pitchFamily="34" charset="0"/>
              </a:rPr>
              <a:t>Emergency Shelters for Homeless Persons and Families (69% High Need)</a:t>
            </a:r>
          </a:p>
          <a:p>
            <a:pPr marL="914400" lvl="1" indent="-457200">
              <a:buFont typeface="Arial" panose="020B0604020202020204" pitchFamily="34" charset="0"/>
              <a:buChar char="•"/>
            </a:pPr>
            <a:endParaRPr lang="en-US" sz="1800" dirty="0">
              <a:latin typeface="Bahnschrift Light" panose="020B0502040204020203" pitchFamily="34" charset="0"/>
            </a:endParaRPr>
          </a:p>
          <a:p>
            <a:pPr marL="914400" lvl="1" indent="-457200">
              <a:buFont typeface="Arial" panose="020B0604020202020204" pitchFamily="34" charset="0"/>
              <a:buChar char="•"/>
            </a:pPr>
            <a:r>
              <a:rPr lang="en-US" sz="1800" dirty="0">
                <a:latin typeface="Bahnschrift Light" panose="020B0502040204020203" pitchFamily="34" charset="0"/>
              </a:rPr>
              <a:t>Permanent Housing (69% High Need)</a:t>
            </a:r>
          </a:p>
          <a:p>
            <a:endParaRPr lang="en-US" dirty="0"/>
          </a:p>
        </p:txBody>
      </p:sp>
      <p:sp>
        <p:nvSpPr>
          <p:cNvPr id="4" name="Text Placeholder 3">
            <a:extLst>
              <a:ext uri="{FF2B5EF4-FFF2-40B4-BE49-F238E27FC236}">
                <a16:creationId xmlns:a16="http://schemas.microsoft.com/office/drawing/2014/main" id="{00E2E7C8-6F0B-4608-87A4-725D456C2E62}"/>
              </a:ext>
            </a:extLst>
          </p:cNvPr>
          <p:cNvSpPr>
            <a:spLocks noGrp="1"/>
          </p:cNvSpPr>
          <p:nvPr>
            <p:ph type="body" sz="quarter" idx="11"/>
          </p:nvPr>
        </p:nvSpPr>
        <p:spPr>
          <a:xfrm>
            <a:off x="5038074" y="1967344"/>
            <a:ext cx="3967380" cy="4303713"/>
          </a:xfrm>
        </p:spPr>
        <p:txBody>
          <a:bodyPr/>
          <a:lstStyle/>
          <a:p>
            <a:pPr marL="0" indent="0">
              <a:buNone/>
            </a:pPr>
            <a:r>
              <a:rPr lang="en-US" sz="2000" dirty="0">
                <a:latin typeface="Bahnschrift SemiBold" panose="020B0502040204020203" pitchFamily="34" charset="0"/>
              </a:rPr>
              <a:t>Data Analysis Conclusions:</a:t>
            </a:r>
          </a:p>
          <a:p>
            <a:pPr marL="914400" lvl="1" indent="-457200">
              <a:buFont typeface="Arial" panose="020B0604020202020204" pitchFamily="34" charset="0"/>
              <a:buChar char="•"/>
            </a:pPr>
            <a:endParaRPr lang="en-US" sz="2000" dirty="0">
              <a:latin typeface="Bahnschrift Light" panose="020B0502040204020203" pitchFamily="34" charset="0"/>
            </a:endParaRPr>
          </a:p>
          <a:p>
            <a:pPr marL="292100" lvl="1" indent="-292100">
              <a:buFont typeface="Arial" panose="020B0604020202020204" pitchFamily="34" charset="0"/>
              <a:buChar char="•"/>
            </a:pPr>
            <a:r>
              <a:rPr lang="en-US" sz="1800" dirty="0">
                <a:latin typeface="Bahnschrift Light" panose="020B0502040204020203" pitchFamily="34" charset="0"/>
              </a:rPr>
              <a:t>From 2015 to 2019 the  homeless population decreased by 23%.</a:t>
            </a:r>
          </a:p>
          <a:p>
            <a:pPr marL="292100" lvl="1" indent="-292100">
              <a:buFont typeface="Arial" panose="020B0604020202020204" pitchFamily="34" charset="0"/>
              <a:buChar char="•"/>
            </a:pPr>
            <a:r>
              <a:rPr lang="en-US" sz="1800" dirty="0">
                <a:latin typeface="Bahnschrift Light" panose="020B0502040204020203" pitchFamily="34" charset="0"/>
              </a:rPr>
              <a:t>Chronically homeless population increased by 31%.</a:t>
            </a:r>
          </a:p>
          <a:p>
            <a:pPr marL="292100" lvl="1" indent="-292100">
              <a:buFont typeface="Arial" panose="020B0604020202020204" pitchFamily="34" charset="0"/>
              <a:buChar char="•"/>
            </a:pPr>
            <a:r>
              <a:rPr lang="en-US" sz="1800" dirty="0">
                <a:latin typeface="Bahnschrift Light" panose="020B0502040204020203" pitchFamily="34" charset="0"/>
              </a:rPr>
              <a:t>The City targets resources to homeless individuals and families most in need. </a:t>
            </a:r>
          </a:p>
          <a:p>
            <a:pPr marL="636588" lvl="1" indent="-407988">
              <a:buFont typeface="Arial" panose="020B0604020202020204" pitchFamily="34" charset="0"/>
              <a:buChar char="•"/>
            </a:pPr>
            <a:endParaRPr lang="en-US" sz="1800" dirty="0">
              <a:latin typeface="Bahnschrift Light" panose="020B0502040204020203" pitchFamily="34" charset="0"/>
            </a:endParaRPr>
          </a:p>
          <a:p>
            <a:endParaRPr lang="en-US" sz="1200" dirty="0"/>
          </a:p>
        </p:txBody>
      </p:sp>
      <p:cxnSp>
        <p:nvCxnSpPr>
          <p:cNvPr id="9" name="Straight Connector 8">
            <a:extLst>
              <a:ext uri="{FF2B5EF4-FFF2-40B4-BE49-F238E27FC236}">
                <a16:creationId xmlns:a16="http://schemas.microsoft.com/office/drawing/2014/main" id="{9684AD92-00CC-4EF3-84F9-373F6FB239EE}"/>
              </a:ext>
            </a:extLst>
          </p:cNvPr>
          <p:cNvCxnSpPr>
            <a:cxnSpLocks/>
          </p:cNvCxnSpPr>
          <p:nvPr/>
        </p:nvCxnSpPr>
        <p:spPr>
          <a:xfrm>
            <a:off x="4710191" y="1967345"/>
            <a:ext cx="0" cy="4448632"/>
          </a:xfrm>
          <a:prstGeom prst="line">
            <a:avLst/>
          </a:prstGeom>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411409242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4F9D-79D6-4BF2-9F77-AB0412885CF7}"/>
              </a:ext>
            </a:extLst>
          </p:cNvPr>
          <p:cNvSpPr>
            <a:spLocks noGrp="1"/>
          </p:cNvSpPr>
          <p:nvPr>
            <p:ph type="title"/>
          </p:nvPr>
        </p:nvSpPr>
        <p:spPr>
          <a:xfrm>
            <a:off x="1625400" y="773147"/>
            <a:ext cx="7518600" cy="612898"/>
          </a:xfrm>
        </p:spPr>
        <p:txBody>
          <a:bodyPr/>
          <a:lstStyle/>
          <a:p>
            <a:r>
              <a:rPr lang="en-US" sz="2400" dirty="0">
                <a:latin typeface="Bahnschrift SemiBold" panose="020B0502040204020203" pitchFamily="34" charset="0"/>
              </a:rPr>
              <a:t>Neighborhood Revitalization Strategy Areas (NRSAs)</a:t>
            </a:r>
            <a:endParaRPr lang="en-US" dirty="0"/>
          </a:p>
        </p:txBody>
      </p:sp>
      <p:sp>
        <p:nvSpPr>
          <p:cNvPr id="3" name="Text Placeholder 2">
            <a:extLst>
              <a:ext uri="{FF2B5EF4-FFF2-40B4-BE49-F238E27FC236}">
                <a16:creationId xmlns:a16="http://schemas.microsoft.com/office/drawing/2014/main" id="{A855136B-EB85-44F4-9382-A46B578A0717}"/>
              </a:ext>
            </a:extLst>
          </p:cNvPr>
          <p:cNvSpPr>
            <a:spLocks noGrp="1"/>
          </p:cNvSpPr>
          <p:nvPr>
            <p:ph type="body" sz="quarter" idx="10"/>
          </p:nvPr>
        </p:nvSpPr>
        <p:spPr>
          <a:xfrm>
            <a:off x="558800" y="3737508"/>
            <a:ext cx="8326782" cy="2726792"/>
          </a:xfrm>
        </p:spPr>
        <p:txBody>
          <a:bodyPr>
            <a:normAutofit lnSpcReduction="10000"/>
          </a:bodyPr>
          <a:lstStyle/>
          <a:p>
            <a:pPr marL="0" marR="0" lvl="0" indent="0" algn="l" defTabSz="1017588" rtl="0" eaLnBrk="0" fontAlgn="base" latinLnBrk="0" hangingPunct="0">
              <a:lnSpc>
                <a:spcPct val="100000"/>
              </a:lnSpc>
              <a:spcBef>
                <a:spcPct val="0"/>
              </a:spcBef>
              <a:spcAft>
                <a:spcPct val="0"/>
              </a:spcAft>
              <a:buClrTx/>
              <a:buSzTx/>
              <a:buFontTx/>
              <a:buNone/>
              <a:tabLst/>
              <a:defRPr/>
            </a:pPr>
            <a:r>
              <a:rPr kumimoji="0" lang="en-US" altLang="en-US" sz="1800" b="1" i="0" u="none" strike="noStrike" kern="1200" cap="none" spc="0" normalizeH="0" baseline="0" noProof="0" dirty="0">
                <a:ln>
                  <a:noFill/>
                </a:ln>
                <a:solidFill>
                  <a:prstClr val="black"/>
                </a:solidFill>
                <a:effectLst/>
                <a:uLnTx/>
                <a:uFillTx/>
                <a:latin typeface="Bahnschrift Light" panose="020B0502040204020203" pitchFamily="34" charset="0"/>
              </a:rPr>
              <a:t>Benefits</a:t>
            </a:r>
          </a:p>
          <a:p>
            <a:pPr marL="349250" marR="0" lvl="1" indent="-174625" algn="just" defTabSz="1017588"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Bahnschrift Light" panose="020B0502040204020203" pitchFamily="34" charset="0"/>
              </a:rPr>
              <a:t>LMI Job Creation/Retention - </a:t>
            </a:r>
            <a:r>
              <a:rPr kumimoji="0" lang="en-US" altLang="en-US" sz="1800" b="0" i="0" u="none" strike="noStrike" kern="1200" cap="none" spc="0" normalizeH="0" baseline="0" noProof="0" dirty="0">
                <a:ln>
                  <a:noFill/>
                </a:ln>
                <a:solidFill>
                  <a:prstClr val="black"/>
                </a:solidFill>
                <a:effectLst/>
                <a:uLnTx/>
                <a:uFillTx/>
                <a:latin typeface="Bahnschrift Light" panose="020B0502040204020203" pitchFamily="34" charset="0"/>
              </a:rPr>
              <a:t>Eliminating the need for income tracking</a:t>
            </a:r>
          </a:p>
          <a:p>
            <a:pPr marL="349250" marR="0" lvl="1" indent="-174625" algn="just" defTabSz="1017588"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Bahnschrift Light" panose="020B0502040204020203" pitchFamily="34" charset="0"/>
              </a:rPr>
              <a:t>Aggregation of Housing – </a:t>
            </a:r>
            <a:r>
              <a:rPr kumimoji="0" lang="en-US" altLang="en-US" sz="1800" b="0" i="0" u="none" strike="noStrike" kern="1200" cap="none" spc="0" normalizeH="0" baseline="0" noProof="0" dirty="0">
                <a:ln>
                  <a:noFill/>
                </a:ln>
                <a:solidFill>
                  <a:prstClr val="black"/>
                </a:solidFill>
                <a:effectLst/>
                <a:uLnTx/>
                <a:uFillTx/>
                <a:latin typeface="Bahnschrift Light" panose="020B0502040204020203" pitchFamily="34" charset="0"/>
              </a:rPr>
              <a:t>Furthers mixed income funding of home repair</a:t>
            </a:r>
          </a:p>
          <a:p>
            <a:pPr marL="349250" marR="0" lvl="1" indent="-174625" algn="just" defTabSz="1017588"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Bahnschrift Light" panose="020B0502040204020203" pitchFamily="34" charset="0"/>
              </a:rPr>
              <a:t>Aggregate Public Benefit Standard Exemption - </a:t>
            </a:r>
            <a:r>
              <a:rPr kumimoji="0" lang="en-US" altLang="en-US" sz="1800" b="0" i="0" u="none" strike="noStrike" kern="1200" cap="none" spc="0" normalizeH="0" baseline="0" noProof="0" dirty="0">
                <a:ln>
                  <a:noFill/>
                </a:ln>
                <a:solidFill>
                  <a:prstClr val="black"/>
                </a:solidFill>
                <a:effectLst/>
                <a:uLnTx/>
                <a:uFillTx/>
                <a:latin typeface="Bahnschrift Light" panose="020B0502040204020203" pitchFamily="34" charset="0"/>
              </a:rPr>
              <a:t>Special Economic Development activities in NRSA may be exempt from certain job standards</a:t>
            </a:r>
          </a:p>
          <a:p>
            <a:pPr marL="349250" marR="0" lvl="1" indent="-174625" algn="just" defTabSz="1017588" rtl="0" eaLnBrk="0" fontAlgn="base" latinLnBrk="0" hangingPunct="0">
              <a:lnSpc>
                <a:spcPct val="150000"/>
              </a:lnSpc>
              <a:spcBef>
                <a:spcPct val="0"/>
              </a:spcBef>
              <a:spcAft>
                <a:spcPct val="0"/>
              </a:spcAft>
              <a:buClrTx/>
              <a:buSzTx/>
              <a:buFont typeface="Wingdings" panose="05000000000000000000" pitchFamily="2" charset="2"/>
              <a:buChar char="§"/>
              <a:tabLst/>
              <a:defRPr/>
            </a:pPr>
            <a:r>
              <a:rPr kumimoji="0" lang="en-US" altLang="en-US" sz="1800" b="1" i="0" u="none" strike="noStrike" kern="1200" cap="none" spc="0" normalizeH="0" baseline="0" noProof="0" dirty="0">
                <a:ln>
                  <a:noFill/>
                </a:ln>
                <a:solidFill>
                  <a:prstClr val="black"/>
                </a:solidFill>
                <a:effectLst/>
                <a:uLnTx/>
                <a:uFillTx/>
                <a:latin typeface="Bahnschrift Light" panose="020B0502040204020203" pitchFamily="34" charset="0"/>
              </a:rPr>
              <a:t>Public Service Cap Exemption – </a:t>
            </a:r>
            <a:r>
              <a:rPr kumimoji="0" lang="en-US" altLang="en-US" sz="1800" i="0" u="none" strike="noStrike" kern="1200" cap="none" spc="0" normalizeH="0" baseline="0" noProof="0" dirty="0">
                <a:ln>
                  <a:noFill/>
                </a:ln>
                <a:solidFill>
                  <a:prstClr val="black"/>
                </a:solidFill>
                <a:effectLst/>
                <a:uLnTx/>
                <a:uFillTx/>
                <a:latin typeface="Bahnschrift Light" panose="020B0502040204020203" pitchFamily="34" charset="0"/>
              </a:rPr>
              <a:t>Allows increased public </a:t>
            </a:r>
            <a:r>
              <a:rPr kumimoji="0" lang="en-US" altLang="en-US" sz="1800" b="0" i="0" u="none" strike="noStrike" kern="1200" cap="none" spc="0" normalizeH="0" baseline="0" noProof="0" dirty="0">
                <a:ln>
                  <a:noFill/>
                </a:ln>
                <a:solidFill>
                  <a:prstClr val="black"/>
                </a:solidFill>
                <a:effectLst/>
                <a:uLnTx/>
                <a:uFillTx/>
                <a:latin typeface="Bahnschrift Light" panose="020B0502040204020203" pitchFamily="34" charset="0"/>
              </a:rPr>
              <a:t>services funding in the NRSAs by a Community Based Development Organization (CBDO)</a:t>
            </a:r>
          </a:p>
        </p:txBody>
      </p:sp>
      <p:sp>
        <p:nvSpPr>
          <p:cNvPr id="5" name="Text Placeholder 2">
            <a:extLst>
              <a:ext uri="{FF2B5EF4-FFF2-40B4-BE49-F238E27FC236}">
                <a16:creationId xmlns:a16="http://schemas.microsoft.com/office/drawing/2014/main" id="{B0479FF2-E90F-4AEA-A529-A2D81D613BC4}"/>
              </a:ext>
            </a:extLst>
          </p:cNvPr>
          <p:cNvSpPr txBox="1">
            <a:spLocks/>
          </p:cNvSpPr>
          <p:nvPr/>
        </p:nvSpPr>
        <p:spPr>
          <a:xfrm>
            <a:off x="735497" y="1829518"/>
            <a:ext cx="8150086" cy="1742889"/>
          </a:xfrm>
          <a:prstGeom prst="rect">
            <a:avLst/>
          </a:prstGeom>
        </p:spPr>
        <p:txBody>
          <a:bodyPr vert="horz" lIns="0" tIns="0" rIns="0" bIns="0" rtlCol="0" anchor="t" anchorCtr="0">
            <a:noAutofit/>
          </a:bodyPr>
          <a:lstStyle>
            <a:lvl1pPr marL="223838" indent="-22383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1pPr>
            <a:lvl2pPr marL="569913" indent="-284163"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2pPr>
            <a:lvl3pPr marL="915988"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3pPr>
            <a:lvl4pPr marL="1262063" indent="-29368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4pPr>
            <a:lvl5pPr marL="1598613"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887553" eaLnBrk="1" fontAlgn="auto" hangingPunct="1">
              <a:spcBef>
                <a:spcPts val="1200"/>
              </a:spcBef>
              <a:spcAft>
                <a:spcPts val="0"/>
              </a:spcAft>
              <a:buFont typeface="Wingdings" panose="05000000000000000000" pitchFamily="2" charset="2"/>
              <a:buChar char="§"/>
              <a:defRPr/>
            </a:pPr>
            <a:r>
              <a:rPr lang="en-US" sz="2000" dirty="0">
                <a:latin typeface="Bahnschrift Light" panose="020B0502040204020203" pitchFamily="34" charset="0"/>
              </a:rPr>
              <a:t>Targeted neighborhood investment of CDBG funding. </a:t>
            </a:r>
            <a:r>
              <a:rPr lang="en-US" sz="2000" b="1" dirty="0">
                <a:latin typeface="Bahnschrift Light" panose="020B0502040204020203" pitchFamily="34" charset="0"/>
              </a:rPr>
              <a:t>No</a:t>
            </a:r>
            <a:r>
              <a:rPr lang="en-US" sz="2000" dirty="0">
                <a:latin typeface="Bahnschrift Light" panose="020B0502040204020203" pitchFamily="34" charset="0"/>
              </a:rPr>
              <a:t> additional $$ </a:t>
            </a:r>
          </a:p>
          <a:p>
            <a:pPr algn="just" defTabSz="887553" eaLnBrk="1" fontAlgn="auto" hangingPunct="1">
              <a:spcBef>
                <a:spcPts val="1200"/>
              </a:spcBef>
              <a:spcAft>
                <a:spcPts val="0"/>
              </a:spcAft>
              <a:buFont typeface="Wingdings" panose="05000000000000000000" pitchFamily="2" charset="2"/>
              <a:buChar char="§"/>
              <a:defRPr/>
            </a:pPr>
            <a:r>
              <a:rPr lang="en-US" sz="2000" dirty="0">
                <a:latin typeface="Bahnschrift Light" panose="020B0502040204020203" pitchFamily="34" charset="0"/>
              </a:rPr>
              <a:t>Attracts and leverages private sector and other government funding</a:t>
            </a:r>
          </a:p>
          <a:p>
            <a:pPr algn="just" defTabSz="887553" eaLnBrk="1" fontAlgn="auto" hangingPunct="1">
              <a:spcBef>
                <a:spcPts val="1200"/>
              </a:spcBef>
              <a:spcAft>
                <a:spcPts val="0"/>
              </a:spcAft>
              <a:buFont typeface="Wingdings" panose="05000000000000000000" pitchFamily="2" charset="2"/>
              <a:buChar char="§"/>
              <a:defRPr/>
            </a:pPr>
            <a:r>
              <a:rPr lang="en-US" sz="2000" dirty="0">
                <a:latin typeface="Bahnschrift Light" panose="020B0502040204020203" pitchFamily="34" charset="0"/>
              </a:rPr>
              <a:t>Designation approved  by  HUD. Five NRSAs approved in 2015.</a:t>
            </a:r>
          </a:p>
          <a:p>
            <a:pPr algn="just" defTabSz="887553" eaLnBrk="1" fontAlgn="auto" hangingPunct="1">
              <a:spcBef>
                <a:spcPts val="1200"/>
              </a:spcBef>
              <a:spcAft>
                <a:spcPts val="0"/>
              </a:spcAft>
              <a:buFont typeface="Wingdings" panose="05000000000000000000" pitchFamily="2" charset="2"/>
              <a:buChar char="§"/>
              <a:defRPr/>
            </a:pPr>
            <a:r>
              <a:rPr lang="en-US" sz="2000" dirty="0">
                <a:latin typeface="Bahnschrift Light" panose="020B0502040204020203" pitchFamily="34" charset="0"/>
              </a:rPr>
              <a:t>City of Detroit  requesting  extension of NRSA approvals</a:t>
            </a:r>
          </a:p>
        </p:txBody>
      </p:sp>
    </p:spTree>
    <p:extLst>
      <p:ext uri="{BB962C8B-B14F-4D97-AF65-F5344CB8AC3E}">
        <p14:creationId xmlns:p14="http://schemas.microsoft.com/office/powerpoint/2010/main" val="1267126272"/>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5631CB5-5D5C-4709-BB6C-68314311632C}"/>
              </a:ext>
            </a:extLst>
          </p:cNvPr>
          <p:cNvSpPr>
            <a:spLocks noGrp="1"/>
          </p:cNvSpPr>
          <p:nvPr>
            <p:ph type="subTitle" idx="1"/>
          </p:nvPr>
        </p:nvSpPr>
        <p:spPr>
          <a:xfrm>
            <a:off x="1489063" y="887056"/>
            <a:ext cx="7654937" cy="404612"/>
          </a:xfrm>
        </p:spPr>
        <p:txBody>
          <a:bodyPr>
            <a:normAutofit/>
          </a:bodyPr>
          <a:lstStyle/>
          <a:p>
            <a:pPr algn="l"/>
            <a:r>
              <a:rPr lang="en-US" sz="2400" b="1" dirty="0">
                <a:solidFill>
                  <a:schemeClr val="bg1"/>
                </a:solidFill>
                <a:latin typeface="Bahnschrift SemiBold" panose="020B0502040204020203" pitchFamily="34" charset="0"/>
              </a:rPr>
              <a:t>2015-2019 NRSAs</a:t>
            </a:r>
          </a:p>
        </p:txBody>
      </p:sp>
      <p:sp>
        <p:nvSpPr>
          <p:cNvPr id="4" name="Footer Placeholder 3">
            <a:extLst>
              <a:ext uri="{FF2B5EF4-FFF2-40B4-BE49-F238E27FC236}">
                <a16:creationId xmlns:a16="http://schemas.microsoft.com/office/drawing/2014/main" id="{3DBA01F8-9E94-4FC6-A52C-7E9934871DE3}"/>
              </a:ext>
            </a:extLst>
          </p:cNvPr>
          <p:cNvSpPr>
            <a:spLocks noGrp="1"/>
          </p:cNvSpPr>
          <p:nvPr>
            <p:ph type="ftr" sz="quarter" idx="11"/>
          </p:nvPr>
        </p:nvSpPr>
        <p:spPr/>
        <p:txBody>
          <a:bodyPr/>
          <a:lstStyle/>
          <a:p>
            <a:endParaRPr lang="en-US" dirty="0"/>
          </a:p>
        </p:txBody>
      </p:sp>
      <p:pic>
        <p:nvPicPr>
          <p:cNvPr id="6" name="Picture 5">
            <a:extLst>
              <a:ext uri="{FF2B5EF4-FFF2-40B4-BE49-F238E27FC236}">
                <a16:creationId xmlns:a16="http://schemas.microsoft.com/office/drawing/2014/main" id="{7383B0CF-D992-409F-AB88-1FA5E3EE7C8B}"/>
              </a:ext>
            </a:extLst>
          </p:cNvPr>
          <p:cNvPicPr>
            <a:picLocks noChangeAspect="1"/>
          </p:cNvPicPr>
          <p:nvPr/>
        </p:nvPicPr>
        <p:blipFill>
          <a:blip r:embed="rId2"/>
          <a:stretch>
            <a:fillRect/>
          </a:stretch>
        </p:blipFill>
        <p:spPr>
          <a:xfrm>
            <a:off x="1510215" y="1440944"/>
            <a:ext cx="6996476" cy="5081014"/>
          </a:xfrm>
          <a:prstGeom prst="rect">
            <a:avLst/>
          </a:prstGeom>
        </p:spPr>
      </p:pic>
      <p:sp>
        <p:nvSpPr>
          <p:cNvPr id="8" name="Rectangle 7">
            <a:extLst>
              <a:ext uri="{FF2B5EF4-FFF2-40B4-BE49-F238E27FC236}">
                <a16:creationId xmlns:a16="http://schemas.microsoft.com/office/drawing/2014/main" id="{D7B8F96A-23A5-44E0-872F-56178A144AC3}"/>
              </a:ext>
            </a:extLst>
          </p:cNvPr>
          <p:cNvSpPr/>
          <p:nvPr/>
        </p:nvSpPr>
        <p:spPr>
          <a:xfrm>
            <a:off x="0" y="0"/>
            <a:ext cx="927652" cy="34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73240862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ubtitle 2">
            <a:extLst>
              <a:ext uri="{FF2B5EF4-FFF2-40B4-BE49-F238E27FC236}">
                <a16:creationId xmlns:a16="http://schemas.microsoft.com/office/drawing/2014/main" id="{2189601D-37C6-47B4-A29A-9AEE0F76CB95}"/>
              </a:ext>
            </a:extLst>
          </p:cNvPr>
          <p:cNvSpPr>
            <a:spLocks noGrp="1"/>
          </p:cNvSpPr>
          <p:nvPr>
            <p:ph type="subTitle" idx="1"/>
          </p:nvPr>
        </p:nvSpPr>
        <p:spPr>
          <a:xfrm>
            <a:off x="1489063" y="887056"/>
            <a:ext cx="7654937" cy="404612"/>
          </a:xfrm>
        </p:spPr>
        <p:txBody>
          <a:bodyPr>
            <a:normAutofit/>
          </a:bodyPr>
          <a:lstStyle/>
          <a:p>
            <a:pPr algn="l"/>
            <a:r>
              <a:rPr lang="en-US" sz="2400" b="1" dirty="0">
                <a:solidFill>
                  <a:schemeClr val="bg1"/>
                </a:solidFill>
                <a:latin typeface="Bahnschrift SemiBold" panose="020B0502040204020203" pitchFamily="34" charset="0"/>
              </a:rPr>
              <a:t>NRSA Accomplishments from 2015-2019</a:t>
            </a:r>
          </a:p>
        </p:txBody>
      </p:sp>
      <p:sp>
        <p:nvSpPr>
          <p:cNvPr id="4" name="Footer Placeholder 3">
            <a:extLst>
              <a:ext uri="{FF2B5EF4-FFF2-40B4-BE49-F238E27FC236}">
                <a16:creationId xmlns:a16="http://schemas.microsoft.com/office/drawing/2014/main" id="{3332E040-C69F-49A7-BD89-505028CFD9CE}"/>
              </a:ext>
            </a:extLst>
          </p:cNvPr>
          <p:cNvSpPr>
            <a:spLocks noGrp="1"/>
          </p:cNvSpPr>
          <p:nvPr>
            <p:ph type="ftr" sz="quarter" idx="11"/>
          </p:nvPr>
        </p:nvSpPr>
        <p:spPr/>
        <p:txBody>
          <a:bodyPr/>
          <a:lstStyle/>
          <a:p>
            <a:endParaRPr lang="en-US" dirty="0"/>
          </a:p>
        </p:txBody>
      </p:sp>
      <p:grpSp>
        <p:nvGrpSpPr>
          <p:cNvPr id="41" name="Group 40">
            <a:extLst>
              <a:ext uri="{FF2B5EF4-FFF2-40B4-BE49-F238E27FC236}">
                <a16:creationId xmlns:a16="http://schemas.microsoft.com/office/drawing/2014/main" id="{EF216E68-7FE3-4023-9168-207237624FE5}"/>
              </a:ext>
            </a:extLst>
          </p:cNvPr>
          <p:cNvGrpSpPr/>
          <p:nvPr/>
        </p:nvGrpSpPr>
        <p:grpSpPr>
          <a:xfrm>
            <a:off x="0" y="1740910"/>
            <a:ext cx="1841350" cy="652612"/>
            <a:chOff x="5715" y="83888"/>
            <a:chExt cx="2190749" cy="652612"/>
          </a:xfrm>
        </p:grpSpPr>
        <p:sp>
          <p:nvSpPr>
            <p:cNvPr id="39" name="Rectangle 38">
              <a:extLst>
                <a:ext uri="{FF2B5EF4-FFF2-40B4-BE49-F238E27FC236}">
                  <a16:creationId xmlns:a16="http://schemas.microsoft.com/office/drawing/2014/main" id="{ABA253C8-FE8F-4D0E-829A-A4791FB80BEC}"/>
                </a:ext>
              </a:extLst>
            </p:cNvPr>
            <p:cNvSpPr/>
            <p:nvPr/>
          </p:nvSpPr>
          <p:spPr>
            <a:xfrm>
              <a:off x="5715" y="83888"/>
              <a:ext cx="2190749" cy="652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0" name="TextBox 39">
              <a:extLst>
                <a:ext uri="{FF2B5EF4-FFF2-40B4-BE49-F238E27FC236}">
                  <a16:creationId xmlns:a16="http://schemas.microsoft.com/office/drawing/2014/main" id="{924219F1-8D49-48EC-963B-477DD70075F8}"/>
                </a:ext>
              </a:extLst>
            </p:cNvPr>
            <p:cNvSpPr txBox="1"/>
            <p:nvPr/>
          </p:nvSpPr>
          <p:spPr>
            <a:xfrm>
              <a:off x="5715" y="83888"/>
              <a:ext cx="2190749" cy="65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Improved Housing</a:t>
              </a:r>
            </a:p>
          </p:txBody>
        </p:sp>
      </p:grpSp>
      <p:grpSp>
        <p:nvGrpSpPr>
          <p:cNvPr id="45" name="Group 44">
            <a:extLst>
              <a:ext uri="{FF2B5EF4-FFF2-40B4-BE49-F238E27FC236}">
                <a16:creationId xmlns:a16="http://schemas.microsoft.com/office/drawing/2014/main" id="{B8EB83DF-432C-4E9C-AAC6-D1D377B30C29}"/>
              </a:ext>
            </a:extLst>
          </p:cNvPr>
          <p:cNvGrpSpPr/>
          <p:nvPr/>
        </p:nvGrpSpPr>
        <p:grpSpPr>
          <a:xfrm>
            <a:off x="0" y="2393522"/>
            <a:ext cx="1841350" cy="4215241"/>
            <a:chOff x="5715" y="736500"/>
            <a:chExt cx="2190749" cy="4681404"/>
          </a:xfrm>
        </p:grpSpPr>
        <p:sp>
          <p:nvSpPr>
            <p:cNvPr id="43" name="Rectangle 42">
              <a:extLst>
                <a:ext uri="{FF2B5EF4-FFF2-40B4-BE49-F238E27FC236}">
                  <a16:creationId xmlns:a16="http://schemas.microsoft.com/office/drawing/2014/main" id="{439B4846-6224-475B-84CF-7912D48859EC}"/>
                </a:ext>
              </a:extLst>
            </p:cNvPr>
            <p:cNvSpPr/>
            <p:nvPr/>
          </p:nvSpPr>
          <p:spPr>
            <a:xfrm>
              <a:off x="5715" y="736500"/>
              <a:ext cx="2190749" cy="46814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44" name="TextBox 43">
              <a:extLst>
                <a:ext uri="{FF2B5EF4-FFF2-40B4-BE49-F238E27FC236}">
                  <a16:creationId xmlns:a16="http://schemas.microsoft.com/office/drawing/2014/main" id="{EC92D2FF-70C8-4A28-BFDD-E8C836EE361E}"/>
                </a:ext>
              </a:extLst>
            </p:cNvPr>
            <p:cNvSpPr txBox="1"/>
            <p:nvPr/>
          </p:nvSpPr>
          <p:spPr>
            <a:xfrm>
              <a:off x="5715" y="736500"/>
              <a:ext cx="2190749" cy="46814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85344" tIns="85344" rIns="113792" bIns="128016" numCol="1" spcCol="1270" anchor="t" anchorCtr="0">
              <a:noAutofit/>
            </a:bodyPr>
            <a:lstStyle/>
            <a:p>
              <a:pPr marL="171450" lvl="1" indent="-171450" algn="l" defTabSz="711200">
                <a:lnSpc>
                  <a:spcPct val="90000"/>
                </a:lnSpc>
                <a:spcBef>
                  <a:spcPct val="0"/>
                </a:spcBef>
                <a:spcAft>
                  <a:spcPct val="15000"/>
                </a:spcAft>
                <a:buChar char="•"/>
              </a:pPr>
              <a:r>
                <a:rPr lang="en-US" sz="1400" dirty="0" smtClean="0"/>
                <a:t>Total number of houses repaired under the </a:t>
              </a:r>
              <a:r>
                <a:rPr lang="en-US" sz="1400" kern="1200" dirty="0" smtClean="0"/>
                <a:t>0</a:t>
              </a:r>
              <a:r>
                <a:rPr lang="en-US" sz="1400" kern="1200" dirty="0"/>
                <a:t>% Loan </a:t>
              </a:r>
              <a:r>
                <a:rPr lang="en-US" sz="1400" kern="1200" dirty="0" smtClean="0"/>
                <a:t>Program were 515 owner occupied units.  Of that, 335 units were completed in NRSAs.</a:t>
              </a:r>
              <a:endParaRPr lang="en-US" sz="1400" kern="1200" dirty="0"/>
            </a:p>
            <a:p>
              <a:pPr marL="171450" lvl="1" indent="-171450" algn="l" defTabSz="711200">
                <a:lnSpc>
                  <a:spcPct val="90000"/>
                </a:lnSpc>
                <a:spcBef>
                  <a:spcPct val="0"/>
                </a:spcBef>
                <a:spcAft>
                  <a:spcPct val="15000"/>
                </a:spcAft>
                <a:buChar char="•"/>
              </a:pPr>
              <a:r>
                <a:rPr lang="en-US" sz="1400" kern="1200" dirty="0"/>
                <a:t>139 residents received Senior Emergency Repair program grants - $3MM in CDBG </a:t>
              </a:r>
              <a:r>
                <a:rPr lang="en-US" sz="1400" kern="1200" dirty="0" smtClean="0"/>
                <a:t>funds</a:t>
              </a:r>
              <a:endParaRPr lang="en-US" sz="1400" kern="1200" dirty="0"/>
            </a:p>
            <a:p>
              <a:pPr marL="171450" lvl="1" indent="-171450" algn="l" defTabSz="711200">
                <a:lnSpc>
                  <a:spcPct val="90000"/>
                </a:lnSpc>
                <a:spcBef>
                  <a:spcPct val="0"/>
                </a:spcBef>
                <a:spcAft>
                  <a:spcPct val="15000"/>
                </a:spcAft>
                <a:buChar char="•"/>
              </a:pPr>
              <a:r>
                <a:rPr lang="en-US" sz="1400" kern="1200" dirty="0"/>
                <a:t>128 people were served with the Lead Abatement program - over $2MM in CDBG funds</a:t>
              </a:r>
            </a:p>
            <a:p>
              <a:pPr marL="171450" lvl="1" indent="-171450" algn="l" defTabSz="711200">
                <a:lnSpc>
                  <a:spcPct val="90000"/>
                </a:lnSpc>
                <a:spcBef>
                  <a:spcPct val="0"/>
                </a:spcBef>
                <a:spcAft>
                  <a:spcPct val="15000"/>
                </a:spcAft>
                <a:buChar char="•"/>
              </a:pPr>
              <a:endParaRPr lang="en-US" sz="1400" kern="1200" dirty="0"/>
            </a:p>
          </p:txBody>
        </p:sp>
      </p:grpSp>
      <p:grpSp>
        <p:nvGrpSpPr>
          <p:cNvPr id="49" name="Group 48">
            <a:extLst>
              <a:ext uri="{FF2B5EF4-FFF2-40B4-BE49-F238E27FC236}">
                <a16:creationId xmlns:a16="http://schemas.microsoft.com/office/drawing/2014/main" id="{706BBE92-4E08-429C-B28F-70943097A820}"/>
              </a:ext>
            </a:extLst>
          </p:cNvPr>
          <p:cNvGrpSpPr/>
          <p:nvPr/>
        </p:nvGrpSpPr>
        <p:grpSpPr>
          <a:xfrm>
            <a:off x="1841350" y="1740910"/>
            <a:ext cx="1841350" cy="652612"/>
            <a:chOff x="2503170" y="83888"/>
            <a:chExt cx="2190749" cy="652612"/>
          </a:xfrm>
        </p:grpSpPr>
        <p:sp>
          <p:nvSpPr>
            <p:cNvPr id="47" name="Rectangle 46">
              <a:extLst>
                <a:ext uri="{FF2B5EF4-FFF2-40B4-BE49-F238E27FC236}">
                  <a16:creationId xmlns:a16="http://schemas.microsoft.com/office/drawing/2014/main" id="{B414ECD8-020F-4639-950E-DDAFBF1ABA42}"/>
                </a:ext>
              </a:extLst>
            </p:cNvPr>
            <p:cNvSpPr/>
            <p:nvPr/>
          </p:nvSpPr>
          <p:spPr>
            <a:xfrm>
              <a:off x="2503170" y="83888"/>
              <a:ext cx="2190749" cy="652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48" name="TextBox 47">
              <a:extLst>
                <a:ext uri="{FF2B5EF4-FFF2-40B4-BE49-F238E27FC236}">
                  <a16:creationId xmlns:a16="http://schemas.microsoft.com/office/drawing/2014/main" id="{82A14689-4877-4A66-AFDA-9ACCA491EAB9}"/>
                </a:ext>
              </a:extLst>
            </p:cNvPr>
            <p:cNvSpPr txBox="1"/>
            <p:nvPr/>
          </p:nvSpPr>
          <p:spPr>
            <a:xfrm>
              <a:off x="2503170" y="83888"/>
              <a:ext cx="2190749" cy="65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Neighborhood Stabilization</a:t>
              </a:r>
            </a:p>
          </p:txBody>
        </p:sp>
      </p:grpSp>
      <p:grpSp>
        <p:nvGrpSpPr>
          <p:cNvPr id="53" name="Group 52">
            <a:extLst>
              <a:ext uri="{FF2B5EF4-FFF2-40B4-BE49-F238E27FC236}">
                <a16:creationId xmlns:a16="http://schemas.microsoft.com/office/drawing/2014/main" id="{E58B48A7-6D79-467D-AB76-957D7E52F2D9}"/>
              </a:ext>
            </a:extLst>
          </p:cNvPr>
          <p:cNvGrpSpPr/>
          <p:nvPr/>
        </p:nvGrpSpPr>
        <p:grpSpPr>
          <a:xfrm>
            <a:off x="1841350" y="2393522"/>
            <a:ext cx="1841350" cy="4215241"/>
            <a:chOff x="2503170" y="736500"/>
            <a:chExt cx="2190749" cy="4681404"/>
          </a:xfrm>
        </p:grpSpPr>
        <p:sp>
          <p:nvSpPr>
            <p:cNvPr id="51" name="Rectangle 50">
              <a:extLst>
                <a:ext uri="{FF2B5EF4-FFF2-40B4-BE49-F238E27FC236}">
                  <a16:creationId xmlns:a16="http://schemas.microsoft.com/office/drawing/2014/main" id="{039E1CE7-CDBC-479E-81E5-39E48C9C72A0}"/>
                </a:ext>
              </a:extLst>
            </p:cNvPr>
            <p:cNvSpPr/>
            <p:nvPr/>
          </p:nvSpPr>
          <p:spPr>
            <a:xfrm>
              <a:off x="2503170" y="736500"/>
              <a:ext cx="2190749" cy="46814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52" name="TextBox 51">
              <a:extLst>
                <a:ext uri="{FF2B5EF4-FFF2-40B4-BE49-F238E27FC236}">
                  <a16:creationId xmlns:a16="http://schemas.microsoft.com/office/drawing/2014/main" id="{3C6662F8-E74A-4E42-91FA-F027A5DC1B7A}"/>
                </a:ext>
              </a:extLst>
            </p:cNvPr>
            <p:cNvSpPr txBox="1"/>
            <p:nvPr/>
          </p:nvSpPr>
          <p:spPr>
            <a:xfrm>
              <a:off x="2503170" y="736500"/>
              <a:ext cx="2190749" cy="46814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1400" kern="1200" dirty="0"/>
                <a:t>9,223 residential </a:t>
              </a:r>
              <a:r>
                <a:rPr lang="en-US" sz="1400" kern="1200" dirty="0" smtClean="0"/>
                <a:t>demolitions were completed in NRSAs</a:t>
              </a:r>
              <a:endParaRPr lang="en-US" sz="1400" kern="1200" dirty="0"/>
            </a:p>
            <a:p>
              <a:pPr marL="228600" lvl="1" indent="-228600" algn="l" defTabSz="889000">
                <a:lnSpc>
                  <a:spcPct val="90000"/>
                </a:lnSpc>
                <a:spcBef>
                  <a:spcPct val="0"/>
                </a:spcBef>
                <a:spcAft>
                  <a:spcPct val="15000"/>
                </a:spcAft>
                <a:buChar char="•"/>
              </a:pPr>
              <a:r>
                <a:rPr lang="en-US" sz="1400" kern="1200" dirty="0"/>
                <a:t>344 commercial </a:t>
              </a:r>
              <a:r>
                <a:rPr lang="en-US" sz="1400" kern="1200" dirty="0" smtClean="0"/>
                <a:t>demolitions were completed in NRSAs</a:t>
              </a:r>
              <a:endParaRPr lang="en-US" sz="1400" kern="1200" dirty="0"/>
            </a:p>
          </p:txBody>
        </p:sp>
      </p:grpSp>
      <p:grpSp>
        <p:nvGrpSpPr>
          <p:cNvPr id="57" name="Group 56">
            <a:extLst>
              <a:ext uri="{FF2B5EF4-FFF2-40B4-BE49-F238E27FC236}">
                <a16:creationId xmlns:a16="http://schemas.microsoft.com/office/drawing/2014/main" id="{9C646ADD-B21D-474E-847C-2B9F7E5C7BFE}"/>
              </a:ext>
            </a:extLst>
          </p:cNvPr>
          <p:cNvGrpSpPr/>
          <p:nvPr/>
        </p:nvGrpSpPr>
        <p:grpSpPr>
          <a:xfrm>
            <a:off x="3594852" y="1740910"/>
            <a:ext cx="2209598" cy="652612"/>
            <a:chOff x="4909921" y="83888"/>
            <a:chExt cx="2281453" cy="652612"/>
          </a:xfrm>
        </p:grpSpPr>
        <p:sp>
          <p:nvSpPr>
            <p:cNvPr id="55" name="Rectangle 54">
              <a:extLst>
                <a:ext uri="{FF2B5EF4-FFF2-40B4-BE49-F238E27FC236}">
                  <a16:creationId xmlns:a16="http://schemas.microsoft.com/office/drawing/2014/main" id="{DC4394F9-9D5E-47A8-ABCD-8BD05995CC08}"/>
                </a:ext>
              </a:extLst>
            </p:cNvPr>
            <p:cNvSpPr/>
            <p:nvPr/>
          </p:nvSpPr>
          <p:spPr>
            <a:xfrm>
              <a:off x="5000625" y="83888"/>
              <a:ext cx="2190749" cy="652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6" name="TextBox 55">
              <a:extLst>
                <a:ext uri="{FF2B5EF4-FFF2-40B4-BE49-F238E27FC236}">
                  <a16:creationId xmlns:a16="http://schemas.microsoft.com/office/drawing/2014/main" id="{6B03170B-9762-47F0-9F4A-C3ECDE82EF91}"/>
                </a:ext>
              </a:extLst>
            </p:cNvPr>
            <p:cNvSpPr txBox="1"/>
            <p:nvPr/>
          </p:nvSpPr>
          <p:spPr>
            <a:xfrm>
              <a:off x="4909921" y="83888"/>
              <a:ext cx="2190749" cy="65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Small Business Support</a:t>
              </a:r>
            </a:p>
          </p:txBody>
        </p:sp>
      </p:grpSp>
      <p:grpSp>
        <p:nvGrpSpPr>
          <p:cNvPr id="61" name="Group 60">
            <a:extLst>
              <a:ext uri="{FF2B5EF4-FFF2-40B4-BE49-F238E27FC236}">
                <a16:creationId xmlns:a16="http://schemas.microsoft.com/office/drawing/2014/main" id="{1A9F1E4F-0950-4D58-96DE-EA9AAB98DF41}"/>
              </a:ext>
            </a:extLst>
          </p:cNvPr>
          <p:cNvGrpSpPr/>
          <p:nvPr/>
        </p:nvGrpSpPr>
        <p:grpSpPr>
          <a:xfrm>
            <a:off x="3682700" y="2393522"/>
            <a:ext cx="1841350" cy="4215241"/>
            <a:chOff x="5000625" y="736500"/>
            <a:chExt cx="2190749" cy="4681404"/>
          </a:xfrm>
        </p:grpSpPr>
        <p:sp>
          <p:nvSpPr>
            <p:cNvPr id="59" name="Rectangle 58">
              <a:extLst>
                <a:ext uri="{FF2B5EF4-FFF2-40B4-BE49-F238E27FC236}">
                  <a16:creationId xmlns:a16="http://schemas.microsoft.com/office/drawing/2014/main" id="{CABEAC27-5CC5-4BD9-BEF5-F427E6D817ED}"/>
                </a:ext>
              </a:extLst>
            </p:cNvPr>
            <p:cNvSpPr/>
            <p:nvPr/>
          </p:nvSpPr>
          <p:spPr>
            <a:xfrm>
              <a:off x="5000625" y="736500"/>
              <a:ext cx="2190749" cy="46814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0" name="TextBox 59">
              <a:extLst>
                <a:ext uri="{FF2B5EF4-FFF2-40B4-BE49-F238E27FC236}">
                  <a16:creationId xmlns:a16="http://schemas.microsoft.com/office/drawing/2014/main" id="{09787EC6-8221-44E2-8749-CA846D5CFB19}"/>
                </a:ext>
              </a:extLst>
            </p:cNvPr>
            <p:cNvSpPr txBox="1"/>
            <p:nvPr/>
          </p:nvSpPr>
          <p:spPr>
            <a:xfrm>
              <a:off x="5000625" y="736500"/>
              <a:ext cx="2190749" cy="46814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106680" tIns="106680" rIns="142240" bIns="160020" numCol="1" spcCol="1270" anchor="t" anchorCtr="0">
              <a:noAutofit/>
            </a:bodyPr>
            <a:lstStyle/>
            <a:p>
              <a:pPr marL="228600" lvl="1" indent="-228600" algn="l" defTabSz="889000">
                <a:lnSpc>
                  <a:spcPct val="90000"/>
                </a:lnSpc>
                <a:spcBef>
                  <a:spcPct val="0"/>
                </a:spcBef>
                <a:spcAft>
                  <a:spcPct val="15000"/>
                </a:spcAft>
                <a:buChar char="•"/>
              </a:pPr>
              <a:r>
                <a:rPr lang="en-US" sz="1400" kern="1200" dirty="0"/>
                <a:t>263 businesses were </a:t>
              </a:r>
              <a:r>
                <a:rPr lang="en-US" sz="1400" kern="1200" dirty="0" smtClean="0"/>
                <a:t>assisted  that were located within the </a:t>
              </a:r>
              <a:r>
                <a:rPr lang="en-US" sz="1400" kern="1200" dirty="0"/>
                <a:t>NRSAs</a:t>
              </a:r>
            </a:p>
            <a:p>
              <a:pPr marL="228600" lvl="1" indent="-228600" algn="l" defTabSz="889000">
                <a:lnSpc>
                  <a:spcPct val="90000"/>
                </a:lnSpc>
                <a:spcBef>
                  <a:spcPct val="0"/>
                </a:spcBef>
                <a:spcAft>
                  <a:spcPct val="15000"/>
                </a:spcAft>
                <a:buChar char="•"/>
              </a:pPr>
              <a:endParaRPr lang="en-US" sz="1400" kern="1200" dirty="0"/>
            </a:p>
            <a:p>
              <a:pPr marL="228600" lvl="1" indent="-228600" algn="l" defTabSz="889000">
                <a:lnSpc>
                  <a:spcPct val="90000"/>
                </a:lnSpc>
                <a:spcBef>
                  <a:spcPct val="0"/>
                </a:spcBef>
                <a:spcAft>
                  <a:spcPct val="15000"/>
                </a:spcAft>
                <a:buChar char="•"/>
              </a:pPr>
              <a:r>
                <a:rPr lang="en-US" sz="1400" kern="1200" dirty="0"/>
                <a:t>321 property owners addressed exterior violations</a:t>
              </a:r>
            </a:p>
            <a:p>
              <a:pPr marL="228600" lvl="1" indent="-228600" algn="l" defTabSz="889000">
                <a:lnSpc>
                  <a:spcPct val="90000"/>
                </a:lnSpc>
                <a:spcBef>
                  <a:spcPct val="0"/>
                </a:spcBef>
                <a:spcAft>
                  <a:spcPct val="15000"/>
                </a:spcAft>
                <a:buChar char="•"/>
              </a:pPr>
              <a:endParaRPr lang="en-US" sz="1400" kern="1200" dirty="0"/>
            </a:p>
            <a:p>
              <a:pPr marL="228600" lvl="1" indent="-228600" algn="l" defTabSz="889000">
                <a:lnSpc>
                  <a:spcPct val="90000"/>
                </a:lnSpc>
                <a:spcBef>
                  <a:spcPct val="0"/>
                </a:spcBef>
                <a:spcAft>
                  <a:spcPct val="15000"/>
                </a:spcAft>
                <a:buChar char="•"/>
              </a:pPr>
              <a:r>
                <a:rPr lang="en-US" sz="1400" kern="1200" dirty="0"/>
                <a:t>50 businesses received technical assistance to help advance business ideas</a:t>
              </a:r>
            </a:p>
          </p:txBody>
        </p:sp>
      </p:grpSp>
      <p:grpSp>
        <p:nvGrpSpPr>
          <p:cNvPr id="65" name="Group 64">
            <a:extLst>
              <a:ext uri="{FF2B5EF4-FFF2-40B4-BE49-F238E27FC236}">
                <a16:creationId xmlns:a16="http://schemas.microsoft.com/office/drawing/2014/main" id="{C241BCB4-EFCB-48D8-9D18-BA2789CE1D62}"/>
              </a:ext>
            </a:extLst>
          </p:cNvPr>
          <p:cNvGrpSpPr/>
          <p:nvPr/>
        </p:nvGrpSpPr>
        <p:grpSpPr>
          <a:xfrm>
            <a:off x="5524050" y="1740910"/>
            <a:ext cx="1841350" cy="652612"/>
            <a:chOff x="7498080" y="83888"/>
            <a:chExt cx="2190749" cy="652612"/>
          </a:xfrm>
        </p:grpSpPr>
        <p:sp>
          <p:nvSpPr>
            <p:cNvPr id="63" name="Rectangle 62">
              <a:extLst>
                <a:ext uri="{FF2B5EF4-FFF2-40B4-BE49-F238E27FC236}">
                  <a16:creationId xmlns:a16="http://schemas.microsoft.com/office/drawing/2014/main" id="{80A844C0-4A68-47B7-9E70-32E71326651A}"/>
                </a:ext>
              </a:extLst>
            </p:cNvPr>
            <p:cNvSpPr/>
            <p:nvPr/>
          </p:nvSpPr>
          <p:spPr>
            <a:xfrm>
              <a:off x="7498080" y="83888"/>
              <a:ext cx="2190749" cy="652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64" name="TextBox 63">
              <a:extLst>
                <a:ext uri="{FF2B5EF4-FFF2-40B4-BE49-F238E27FC236}">
                  <a16:creationId xmlns:a16="http://schemas.microsoft.com/office/drawing/2014/main" id="{2F6E30A0-334E-4D1B-8B65-337E6181A70A}"/>
                </a:ext>
              </a:extLst>
            </p:cNvPr>
            <p:cNvSpPr txBox="1"/>
            <p:nvPr/>
          </p:nvSpPr>
          <p:spPr>
            <a:xfrm>
              <a:off x="7498080" y="83888"/>
              <a:ext cx="2190749" cy="65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Job Creation</a:t>
              </a:r>
            </a:p>
          </p:txBody>
        </p:sp>
      </p:grpSp>
      <p:grpSp>
        <p:nvGrpSpPr>
          <p:cNvPr id="69" name="Group 68">
            <a:extLst>
              <a:ext uri="{FF2B5EF4-FFF2-40B4-BE49-F238E27FC236}">
                <a16:creationId xmlns:a16="http://schemas.microsoft.com/office/drawing/2014/main" id="{E6B01B2F-D449-4E2F-A4AA-1ED8C07FB8D1}"/>
              </a:ext>
            </a:extLst>
          </p:cNvPr>
          <p:cNvGrpSpPr/>
          <p:nvPr/>
        </p:nvGrpSpPr>
        <p:grpSpPr>
          <a:xfrm>
            <a:off x="5524050" y="2393522"/>
            <a:ext cx="1841350" cy="4215241"/>
            <a:chOff x="7498080" y="736500"/>
            <a:chExt cx="2190749" cy="4681404"/>
          </a:xfrm>
        </p:grpSpPr>
        <p:sp>
          <p:nvSpPr>
            <p:cNvPr id="67" name="Rectangle 66">
              <a:extLst>
                <a:ext uri="{FF2B5EF4-FFF2-40B4-BE49-F238E27FC236}">
                  <a16:creationId xmlns:a16="http://schemas.microsoft.com/office/drawing/2014/main" id="{0209BBB3-EE34-4165-AD61-6FC1EB41A33B}"/>
                </a:ext>
              </a:extLst>
            </p:cNvPr>
            <p:cNvSpPr/>
            <p:nvPr/>
          </p:nvSpPr>
          <p:spPr>
            <a:xfrm>
              <a:off x="7498080" y="736500"/>
              <a:ext cx="2190749" cy="46814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68" name="TextBox 67">
              <a:extLst>
                <a:ext uri="{FF2B5EF4-FFF2-40B4-BE49-F238E27FC236}">
                  <a16:creationId xmlns:a16="http://schemas.microsoft.com/office/drawing/2014/main" id="{BC68C0DC-76D4-4705-8678-769FDFF0B094}"/>
                </a:ext>
              </a:extLst>
            </p:cNvPr>
            <p:cNvSpPr txBox="1"/>
            <p:nvPr/>
          </p:nvSpPr>
          <p:spPr>
            <a:xfrm>
              <a:off x="7498080" y="736500"/>
              <a:ext cx="2190749" cy="4681404"/>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400" kern="1200" dirty="0"/>
                <a:t>Over 15,000 </a:t>
              </a:r>
              <a:r>
                <a:rPr lang="en-US" sz="1400" dirty="0" smtClean="0"/>
                <a:t>Detroit youth</a:t>
              </a:r>
              <a:r>
                <a:rPr lang="en-US" sz="1400" kern="1200" dirty="0" smtClean="0"/>
                <a:t> </a:t>
              </a:r>
              <a:r>
                <a:rPr lang="en-US" sz="1400" kern="1200" dirty="0"/>
                <a:t>received employment </a:t>
              </a:r>
              <a:r>
                <a:rPr lang="en-US" sz="1400" kern="1200" dirty="0" smtClean="0"/>
                <a:t>preparation City Wide</a:t>
              </a:r>
              <a:endParaRPr lang="en-US" sz="1400" kern="1200" dirty="0"/>
            </a:p>
            <a:p>
              <a:pPr marL="171450" lvl="1" indent="-171450" algn="l" defTabSz="800100">
                <a:lnSpc>
                  <a:spcPct val="90000"/>
                </a:lnSpc>
                <a:spcBef>
                  <a:spcPct val="0"/>
                </a:spcBef>
                <a:spcAft>
                  <a:spcPct val="15000"/>
                </a:spcAft>
                <a:buChar char="•"/>
              </a:pPr>
              <a:endParaRPr lang="en-US" sz="1400" kern="1200" dirty="0"/>
            </a:p>
            <a:p>
              <a:pPr marL="171450" lvl="1" indent="-171450" algn="l" defTabSz="800100">
                <a:lnSpc>
                  <a:spcPct val="90000"/>
                </a:lnSpc>
                <a:spcBef>
                  <a:spcPct val="0"/>
                </a:spcBef>
                <a:spcAft>
                  <a:spcPct val="15000"/>
                </a:spcAft>
                <a:buChar char="•"/>
              </a:pPr>
              <a:r>
                <a:rPr lang="en-US" sz="1400" kern="1200" dirty="0"/>
                <a:t>281 adults were placed in permanent jobs and over $1MM in CDBG funds spent to support job placement</a:t>
              </a:r>
            </a:p>
            <a:p>
              <a:pPr marL="171450" lvl="1" indent="-171450" algn="l" defTabSz="800100">
                <a:lnSpc>
                  <a:spcPct val="90000"/>
                </a:lnSpc>
                <a:spcBef>
                  <a:spcPct val="0"/>
                </a:spcBef>
                <a:spcAft>
                  <a:spcPct val="15000"/>
                </a:spcAft>
                <a:buChar char="•"/>
              </a:pPr>
              <a:endParaRPr lang="en-US" sz="1400" kern="1200" dirty="0"/>
            </a:p>
          </p:txBody>
        </p:sp>
      </p:grpSp>
      <p:grpSp>
        <p:nvGrpSpPr>
          <p:cNvPr id="73" name="Group 72">
            <a:extLst>
              <a:ext uri="{FF2B5EF4-FFF2-40B4-BE49-F238E27FC236}">
                <a16:creationId xmlns:a16="http://schemas.microsoft.com/office/drawing/2014/main" id="{B208F43E-441B-4282-A497-EAF296908505}"/>
              </a:ext>
            </a:extLst>
          </p:cNvPr>
          <p:cNvGrpSpPr/>
          <p:nvPr/>
        </p:nvGrpSpPr>
        <p:grpSpPr>
          <a:xfrm>
            <a:off x="7365400" y="1740910"/>
            <a:ext cx="1778600" cy="652612"/>
            <a:chOff x="9995535" y="83888"/>
            <a:chExt cx="2190749" cy="652612"/>
          </a:xfrm>
        </p:grpSpPr>
        <p:sp>
          <p:nvSpPr>
            <p:cNvPr id="71" name="Rectangle 70">
              <a:extLst>
                <a:ext uri="{FF2B5EF4-FFF2-40B4-BE49-F238E27FC236}">
                  <a16:creationId xmlns:a16="http://schemas.microsoft.com/office/drawing/2014/main" id="{CBB2D11E-8DEF-42CD-878F-78A40D68055E}"/>
                </a:ext>
              </a:extLst>
            </p:cNvPr>
            <p:cNvSpPr/>
            <p:nvPr/>
          </p:nvSpPr>
          <p:spPr>
            <a:xfrm>
              <a:off x="9995535" y="83888"/>
              <a:ext cx="2190749" cy="652612"/>
            </a:xfrm>
            <a:prstGeom prst="rect">
              <a:avLst/>
            </a:prstGeom>
          </p:spPr>
          <p:style>
            <a:lnRef idx="2">
              <a:schemeClr val="accen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72" name="TextBox 71">
              <a:extLst>
                <a:ext uri="{FF2B5EF4-FFF2-40B4-BE49-F238E27FC236}">
                  <a16:creationId xmlns:a16="http://schemas.microsoft.com/office/drawing/2014/main" id="{FDCBE34C-447F-4189-9027-99A0256010C4}"/>
                </a:ext>
              </a:extLst>
            </p:cNvPr>
            <p:cNvSpPr txBox="1"/>
            <p:nvPr/>
          </p:nvSpPr>
          <p:spPr>
            <a:xfrm>
              <a:off x="9995535" y="83888"/>
              <a:ext cx="2190749" cy="6526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128016" tIns="73152" rIns="128016" bIns="73152" numCol="1" spcCol="1270" anchor="ctr" anchorCtr="0">
              <a:noAutofit/>
            </a:bodyPr>
            <a:lstStyle/>
            <a:p>
              <a:pPr marL="0" lvl="0" indent="0" algn="ctr" defTabSz="800100">
                <a:lnSpc>
                  <a:spcPct val="90000"/>
                </a:lnSpc>
                <a:spcBef>
                  <a:spcPct val="0"/>
                </a:spcBef>
                <a:spcAft>
                  <a:spcPct val="35000"/>
                </a:spcAft>
                <a:buNone/>
              </a:pPr>
              <a:r>
                <a:rPr lang="en-US" sz="1800" b="1" kern="1200" dirty="0"/>
                <a:t>Public Services</a:t>
              </a:r>
            </a:p>
          </p:txBody>
        </p:sp>
      </p:grpSp>
      <p:grpSp>
        <p:nvGrpSpPr>
          <p:cNvPr id="77" name="Group 76">
            <a:extLst>
              <a:ext uri="{FF2B5EF4-FFF2-40B4-BE49-F238E27FC236}">
                <a16:creationId xmlns:a16="http://schemas.microsoft.com/office/drawing/2014/main" id="{D5523538-0D8F-4E9F-969F-4C13413EE742}"/>
              </a:ext>
            </a:extLst>
          </p:cNvPr>
          <p:cNvGrpSpPr/>
          <p:nvPr/>
        </p:nvGrpSpPr>
        <p:grpSpPr>
          <a:xfrm>
            <a:off x="7365400" y="2393522"/>
            <a:ext cx="1778600" cy="4375578"/>
            <a:chOff x="9995535" y="736500"/>
            <a:chExt cx="2190749" cy="4859473"/>
          </a:xfrm>
        </p:grpSpPr>
        <p:sp>
          <p:nvSpPr>
            <p:cNvPr id="75" name="Rectangle 74">
              <a:extLst>
                <a:ext uri="{FF2B5EF4-FFF2-40B4-BE49-F238E27FC236}">
                  <a16:creationId xmlns:a16="http://schemas.microsoft.com/office/drawing/2014/main" id="{63A4C131-F601-40F0-B7C3-F0E7B7B7C6B4}"/>
                </a:ext>
              </a:extLst>
            </p:cNvPr>
            <p:cNvSpPr/>
            <p:nvPr/>
          </p:nvSpPr>
          <p:spPr>
            <a:xfrm>
              <a:off x="9995535" y="736500"/>
              <a:ext cx="2190749" cy="4681404"/>
            </a:xfrm>
            <a:prstGeom prst="rect">
              <a:avLst/>
            </a:prstGeom>
          </p:spPr>
          <p:style>
            <a:lnRef idx="2">
              <a:schemeClr val="accent1">
                <a:alpha val="90000"/>
                <a:tint val="40000"/>
                <a:hueOff val="0"/>
                <a:satOff val="0"/>
                <a:lumOff val="0"/>
                <a:alphaOff val="0"/>
              </a:schemeClr>
            </a:lnRef>
            <a:fillRef idx="1">
              <a:schemeClr val="accent1">
                <a:alpha val="90000"/>
                <a:tint val="40000"/>
                <a:hueOff val="0"/>
                <a:satOff val="0"/>
                <a:lumOff val="0"/>
                <a:alphaOff val="0"/>
              </a:schemeClr>
            </a:fillRef>
            <a:effectRef idx="0">
              <a:schemeClr val="accent1">
                <a:alpha val="90000"/>
                <a:tint val="40000"/>
                <a:hueOff val="0"/>
                <a:satOff val="0"/>
                <a:lumOff val="0"/>
                <a:alphaOff val="0"/>
              </a:schemeClr>
            </a:effectRef>
            <a:fontRef idx="minor">
              <a:schemeClr val="dk1">
                <a:hueOff val="0"/>
                <a:satOff val="0"/>
                <a:lumOff val="0"/>
                <a:alphaOff val="0"/>
              </a:schemeClr>
            </a:fontRef>
          </p:style>
        </p:sp>
        <p:sp>
          <p:nvSpPr>
            <p:cNvPr id="76" name="TextBox 75">
              <a:extLst>
                <a:ext uri="{FF2B5EF4-FFF2-40B4-BE49-F238E27FC236}">
                  <a16:creationId xmlns:a16="http://schemas.microsoft.com/office/drawing/2014/main" id="{7D49E4F5-C5F8-421A-A6CC-5944D725D594}"/>
                </a:ext>
              </a:extLst>
            </p:cNvPr>
            <p:cNvSpPr txBox="1"/>
            <p:nvPr/>
          </p:nvSpPr>
          <p:spPr>
            <a:xfrm>
              <a:off x="9995535" y="736500"/>
              <a:ext cx="2190749" cy="4859473"/>
            </a:xfrm>
            <a:prstGeom prst="rect">
              <a:avLst/>
            </a:prstGeom>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96012" tIns="96012" rIns="128016" bIns="144018" numCol="1" spcCol="1270" anchor="t" anchorCtr="0">
              <a:noAutofit/>
            </a:bodyPr>
            <a:lstStyle/>
            <a:p>
              <a:pPr marL="171450" lvl="1" indent="-171450" algn="l" defTabSz="800100">
                <a:lnSpc>
                  <a:spcPct val="90000"/>
                </a:lnSpc>
                <a:spcBef>
                  <a:spcPct val="0"/>
                </a:spcBef>
                <a:spcAft>
                  <a:spcPct val="15000"/>
                </a:spcAft>
                <a:buChar char="•"/>
              </a:pPr>
              <a:r>
                <a:rPr lang="en-US" sz="1400" kern="1200" dirty="0" smtClean="0"/>
                <a:t>Home </a:t>
              </a:r>
              <a:r>
                <a:rPr lang="en-US" sz="1400" kern="1200" dirty="0"/>
                <a:t>repair loan applicants who were denied received CWF services such as financial counseling &amp;  credit repair</a:t>
              </a:r>
            </a:p>
            <a:p>
              <a:pPr marL="171450" lvl="1" indent="-171450" algn="l" defTabSz="800100">
                <a:lnSpc>
                  <a:spcPct val="90000"/>
                </a:lnSpc>
                <a:spcBef>
                  <a:spcPct val="0"/>
                </a:spcBef>
                <a:spcAft>
                  <a:spcPct val="15000"/>
                </a:spcAft>
                <a:buChar char="•"/>
              </a:pPr>
              <a:r>
                <a:rPr lang="en-US" sz="1400" kern="1200" dirty="0"/>
                <a:t>4,027 youth received summer jobs and over $5MM in CDBG funds spent</a:t>
              </a:r>
            </a:p>
            <a:p>
              <a:pPr marL="171450" lvl="1" indent="-171450" algn="l" defTabSz="800100">
                <a:lnSpc>
                  <a:spcPct val="90000"/>
                </a:lnSpc>
                <a:spcBef>
                  <a:spcPct val="0"/>
                </a:spcBef>
                <a:spcAft>
                  <a:spcPct val="15000"/>
                </a:spcAft>
                <a:buChar char="•"/>
              </a:pPr>
              <a:endParaRPr lang="en-US" sz="1400" kern="1200" dirty="0"/>
            </a:p>
          </p:txBody>
        </p:sp>
      </p:grpSp>
      <p:sp>
        <p:nvSpPr>
          <p:cNvPr id="80" name="Rectangle 79">
            <a:extLst>
              <a:ext uri="{FF2B5EF4-FFF2-40B4-BE49-F238E27FC236}">
                <a16:creationId xmlns:a16="http://schemas.microsoft.com/office/drawing/2014/main" id="{995B3329-1063-4C49-BD69-51174EA60C99}"/>
              </a:ext>
            </a:extLst>
          </p:cNvPr>
          <p:cNvSpPr/>
          <p:nvPr/>
        </p:nvSpPr>
        <p:spPr>
          <a:xfrm>
            <a:off x="0" y="0"/>
            <a:ext cx="927652" cy="34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74441285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4F9D-79D6-4BF2-9F77-AB0412885CF7}"/>
              </a:ext>
            </a:extLst>
          </p:cNvPr>
          <p:cNvSpPr>
            <a:spLocks noGrp="1"/>
          </p:cNvSpPr>
          <p:nvPr>
            <p:ph type="title"/>
          </p:nvPr>
        </p:nvSpPr>
        <p:spPr>
          <a:xfrm>
            <a:off x="2285800" y="773147"/>
            <a:ext cx="6096200" cy="612898"/>
          </a:xfrm>
        </p:spPr>
        <p:txBody>
          <a:bodyPr/>
          <a:lstStyle/>
          <a:p>
            <a:r>
              <a:rPr lang="en-US" sz="2400" dirty="0">
                <a:latin typeface="Bahnschrift SemiBold" panose="020B0502040204020203" pitchFamily="34" charset="0"/>
              </a:rPr>
              <a:t>Criteria for 2020-2024 NRSAs</a:t>
            </a:r>
            <a:endParaRPr lang="en-US" dirty="0"/>
          </a:p>
        </p:txBody>
      </p:sp>
      <p:sp>
        <p:nvSpPr>
          <p:cNvPr id="5" name="Text Placeholder 2">
            <a:extLst>
              <a:ext uri="{FF2B5EF4-FFF2-40B4-BE49-F238E27FC236}">
                <a16:creationId xmlns:a16="http://schemas.microsoft.com/office/drawing/2014/main" id="{B0479FF2-E90F-4AEA-A529-A2D81D613BC4}"/>
              </a:ext>
            </a:extLst>
          </p:cNvPr>
          <p:cNvSpPr txBox="1">
            <a:spLocks/>
          </p:cNvSpPr>
          <p:nvPr/>
        </p:nvSpPr>
        <p:spPr>
          <a:xfrm>
            <a:off x="735497" y="1829518"/>
            <a:ext cx="8150086" cy="4634782"/>
          </a:xfrm>
          <a:prstGeom prst="rect">
            <a:avLst/>
          </a:prstGeom>
        </p:spPr>
        <p:txBody>
          <a:bodyPr vert="horz" lIns="0" tIns="0" rIns="0" bIns="0" rtlCol="0" anchor="t" anchorCtr="0">
            <a:noAutofit/>
          </a:bodyPr>
          <a:lstStyle>
            <a:lvl1pPr marL="223838" indent="-22383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1pPr>
            <a:lvl2pPr marL="569913" indent="-284163"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2pPr>
            <a:lvl3pPr marL="915988"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3pPr>
            <a:lvl4pPr marL="1262063" indent="-29368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4pPr>
            <a:lvl5pPr marL="1598613"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887553" eaLnBrk="1" fontAlgn="auto" hangingPunct="1">
              <a:spcBef>
                <a:spcPts val="1200"/>
              </a:spcBef>
              <a:spcAft>
                <a:spcPts val="0"/>
              </a:spcAft>
              <a:buFont typeface="Wingdings" panose="05000000000000000000" pitchFamily="2" charset="2"/>
              <a:buChar char="§"/>
              <a:defRPr/>
            </a:pPr>
            <a:r>
              <a:rPr lang="en-US" sz="2000" dirty="0">
                <a:latin typeface="Bahnschrift Light" panose="020B0502040204020203" pitchFamily="34" charset="0"/>
              </a:rPr>
              <a:t>2015-2019 NRSA strategy improved neighborhoods and attracted investments</a:t>
            </a:r>
          </a:p>
          <a:p>
            <a:pPr algn="just" defTabSz="887553" eaLnBrk="1" fontAlgn="auto" hangingPunct="1">
              <a:spcBef>
                <a:spcPts val="1200"/>
              </a:spcBef>
              <a:spcAft>
                <a:spcPts val="0"/>
              </a:spcAft>
              <a:buFont typeface="Wingdings" panose="05000000000000000000" pitchFamily="2" charset="2"/>
              <a:buChar char="§"/>
              <a:defRPr/>
            </a:pPr>
            <a:r>
              <a:rPr lang="en-US" sz="2000" dirty="0">
                <a:latin typeface="Bahnschrift Light" panose="020B0502040204020203" pitchFamily="34" charset="0"/>
              </a:rPr>
              <a:t>New NRSAs selected based on:</a:t>
            </a:r>
          </a:p>
          <a:p>
            <a:pPr marL="457200" indent="-457200" algn="just" defTabSz="887553" eaLnBrk="1" fontAlgn="auto" hangingPunct="1">
              <a:spcBef>
                <a:spcPts val="1200"/>
              </a:spcBef>
              <a:spcAft>
                <a:spcPts val="0"/>
              </a:spcAft>
              <a:buFont typeface="+mj-lt"/>
              <a:buAutoNum type="arabicPeriod"/>
              <a:defRPr/>
            </a:pPr>
            <a:r>
              <a:rPr lang="en-US" sz="2000" dirty="0">
                <a:latin typeface="Bahnschrift Light" panose="020B0502040204020203" pitchFamily="34" charset="0"/>
              </a:rPr>
              <a:t>Neighborhoods within the NRSA must be contiguous</a:t>
            </a:r>
          </a:p>
          <a:p>
            <a:pPr marL="457200" indent="-457200" algn="just" defTabSz="887553" eaLnBrk="1" fontAlgn="auto" hangingPunct="1">
              <a:spcBef>
                <a:spcPts val="1200"/>
              </a:spcBef>
              <a:spcAft>
                <a:spcPts val="0"/>
              </a:spcAft>
              <a:buFont typeface="+mj-lt"/>
              <a:buAutoNum type="arabicPeriod"/>
              <a:defRPr/>
            </a:pPr>
            <a:r>
              <a:rPr lang="en-US" sz="2000" dirty="0">
                <a:latin typeface="Bahnschrift Light" panose="020B0502040204020203" pitchFamily="34" charset="0"/>
              </a:rPr>
              <a:t>70% of the population of the NRSA must be low-income households</a:t>
            </a:r>
          </a:p>
          <a:p>
            <a:pPr marL="457200" indent="-457200" algn="just" defTabSz="887553" eaLnBrk="1" fontAlgn="auto" hangingPunct="1">
              <a:spcBef>
                <a:spcPts val="1200"/>
              </a:spcBef>
              <a:spcAft>
                <a:spcPts val="0"/>
              </a:spcAft>
              <a:buFont typeface="+mj-lt"/>
              <a:buAutoNum type="arabicPeriod"/>
              <a:defRPr/>
            </a:pPr>
            <a:r>
              <a:rPr lang="en-US" sz="2000" dirty="0">
                <a:latin typeface="Bahnschrift Light" panose="020B0502040204020203" pitchFamily="34" charset="0"/>
              </a:rPr>
              <a:t> Use of new census bureau data resulted in changes in boundaries </a:t>
            </a:r>
          </a:p>
          <a:p>
            <a:pPr marL="457200" indent="-457200" algn="just" defTabSz="887553" eaLnBrk="1" fontAlgn="auto" hangingPunct="1">
              <a:spcBef>
                <a:spcPts val="1200"/>
              </a:spcBef>
              <a:spcAft>
                <a:spcPts val="0"/>
              </a:spcAft>
              <a:buFont typeface="+mj-lt"/>
              <a:buAutoNum type="arabicPeriod"/>
              <a:defRPr/>
            </a:pPr>
            <a:r>
              <a:rPr lang="en-US" sz="2000" dirty="0">
                <a:latin typeface="Bahnschrift Light" panose="020B0502040204020203" pitchFamily="34" charset="0"/>
              </a:rPr>
              <a:t>Use of previous NRSAs as starting point</a:t>
            </a:r>
          </a:p>
          <a:p>
            <a:pPr marL="457200" indent="-457200" algn="just" defTabSz="887553" eaLnBrk="1" fontAlgn="auto" hangingPunct="1">
              <a:spcBef>
                <a:spcPts val="1200"/>
              </a:spcBef>
              <a:spcAft>
                <a:spcPts val="0"/>
              </a:spcAft>
              <a:buFont typeface="+mj-lt"/>
              <a:buAutoNum type="arabicPeriod"/>
              <a:defRPr/>
            </a:pPr>
            <a:r>
              <a:rPr lang="en-US" sz="2000" dirty="0">
                <a:latin typeface="Bahnschrift Light" panose="020B0502040204020203" pitchFamily="34" charset="0"/>
              </a:rPr>
              <a:t>NRSAs must be “primarily residential” (60%)</a:t>
            </a:r>
          </a:p>
          <a:p>
            <a:pPr marL="457200" indent="-457200" algn="just" defTabSz="887553" eaLnBrk="1" fontAlgn="auto" hangingPunct="1">
              <a:spcBef>
                <a:spcPts val="1200"/>
              </a:spcBef>
              <a:spcAft>
                <a:spcPts val="0"/>
              </a:spcAft>
              <a:buFont typeface="+mj-lt"/>
              <a:buAutoNum type="arabicPeriod"/>
              <a:defRPr/>
            </a:pPr>
            <a:r>
              <a:rPr lang="en-US" sz="2000" dirty="0">
                <a:latin typeface="Bahnschrift Light" panose="020B0502040204020203" pitchFamily="34" charset="0"/>
              </a:rPr>
              <a:t>Overlap with other investment areas: Strategic Neighborhood Fund (SNF) Affordable Housing leverage Fund (AHLF), CBDO areas, Choice Neighborhoods, and Housing Resource Centers (HRC)</a:t>
            </a:r>
          </a:p>
        </p:txBody>
      </p:sp>
    </p:spTree>
    <p:extLst>
      <p:ext uri="{BB962C8B-B14F-4D97-AF65-F5344CB8AC3E}">
        <p14:creationId xmlns:p14="http://schemas.microsoft.com/office/powerpoint/2010/main" val="88330464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ubtitle 2">
            <a:extLst>
              <a:ext uri="{FF2B5EF4-FFF2-40B4-BE49-F238E27FC236}">
                <a16:creationId xmlns:a16="http://schemas.microsoft.com/office/drawing/2014/main" id="{65631CB5-5D5C-4709-BB6C-68314311632C}"/>
              </a:ext>
            </a:extLst>
          </p:cNvPr>
          <p:cNvSpPr>
            <a:spLocks noGrp="1"/>
          </p:cNvSpPr>
          <p:nvPr>
            <p:ph type="subTitle" idx="1"/>
          </p:nvPr>
        </p:nvSpPr>
        <p:spPr>
          <a:xfrm>
            <a:off x="1870063" y="887056"/>
            <a:ext cx="6931037" cy="404612"/>
          </a:xfrm>
        </p:spPr>
        <p:txBody>
          <a:bodyPr>
            <a:normAutofit/>
          </a:bodyPr>
          <a:lstStyle/>
          <a:p>
            <a:pPr algn="l"/>
            <a:r>
              <a:rPr lang="en-US" sz="2400" b="1" dirty="0" smtClean="0">
                <a:solidFill>
                  <a:schemeClr val="bg1"/>
                </a:solidFill>
                <a:latin typeface="Bahnschrift SemiBold" panose="020B0502040204020203" pitchFamily="34" charset="0"/>
              </a:rPr>
              <a:t>Proposed New </a:t>
            </a:r>
            <a:r>
              <a:rPr lang="en-US" sz="2400" b="1" dirty="0">
                <a:solidFill>
                  <a:schemeClr val="bg1"/>
                </a:solidFill>
                <a:latin typeface="Bahnschrift SemiBold" panose="020B0502040204020203" pitchFamily="34" charset="0"/>
              </a:rPr>
              <a:t>2020-2024 NRSAs</a:t>
            </a:r>
          </a:p>
        </p:txBody>
      </p:sp>
      <p:sp>
        <p:nvSpPr>
          <p:cNvPr id="4" name="Footer Placeholder 3">
            <a:extLst>
              <a:ext uri="{FF2B5EF4-FFF2-40B4-BE49-F238E27FC236}">
                <a16:creationId xmlns:a16="http://schemas.microsoft.com/office/drawing/2014/main" id="{3DBA01F8-9E94-4FC6-A52C-7E9934871DE3}"/>
              </a:ext>
            </a:extLst>
          </p:cNvPr>
          <p:cNvSpPr>
            <a:spLocks noGrp="1"/>
          </p:cNvSpPr>
          <p:nvPr>
            <p:ph type="ftr" sz="quarter" idx="11"/>
          </p:nvPr>
        </p:nvSpPr>
        <p:spPr/>
        <p:txBody>
          <a:bodyPr/>
          <a:lstStyle/>
          <a:p>
            <a:endParaRPr lang="en-US" dirty="0"/>
          </a:p>
        </p:txBody>
      </p:sp>
      <p:sp>
        <p:nvSpPr>
          <p:cNvPr id="8" name="Rectangle 7">
            <a:extLst>
              <a:ext uri="{FF2B5EF4-FFF2-40B4-BE49-F238E27FC236}">
                <a16:creationId xmlns:a16="http://schemas.microsoft.com/office/drawing/2014/main" id="{D7B8F96A-23A5-44E0-872F-56178A144AC3}"/>
              </a:ext>
            </a:extLst>
          </p:cNvPr>
          <p:cNvSpPr/>
          <p:nvPr/>
        </p:nvSpPr>
        <p:spPr>
          <a:xfrm>
            <a:off x="0" y="0"/>
            <a:ext cx="927652" cy="344557"/>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17938" y="1510552"/>
            <a:ext cx="7098748" cy="4593307"/>
          </a:xfrm>
          <a:prstGeom prst="rect">
            <a:avLst/>
          </a:prstGeom>
        </p:spPr>
      </p:pic>
    </p:spTree>
    <p:extLst>
      <p:ext uri="{BB962C8B-B14F-4D97-AF65-F5344CB8AC3E}">
        <p14:creationId xmlns:p14="http://schemas.microsoft.com/office/powerpoint/2010/main" val="1513104468"/>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OVERVIEW</a:t>
            </a:r>
            <a:endParaRPr lang="en-US" sz="3600" dirty="0"/>
          </a:p>
        </p:txBody>
      </p:sp>
      <p:sp>
        <p:nvSpPr>
          <p:cNvPr id="3" name="Text Placeholder 2"/>
          <p:cNvSpPr>
            <a:spLocks noGrp="1"/>
          </p:cNvSpPr>
          <p:nvPr>
            <p:ph type="body" sz="quarter" idx="10"/>
          </p:nvPr>
        </p:nvSpPr>
        <p:spPr/>
        <p:txBody>
          <a:bodyPr/>
          <a:lstStyle/>
          <a:p>
            <a:pPr>
              <a:buFont typeface="Wingdings" panose="05000000000000000000" pitchFamily="2" charset="2"/>
              <a:buChar char="ü"/>
            </a:pPr>
            <a:r>
              <a:rPr lang="en-US" sz="2800" dirty="0" smtClean="0"/>
              <a:t>CONSOLIDATED PLAN/ACTION PLAN</a:t>
            </a:r>
          </a:p>
          <a:p>
            <a:pPr>
              <a:buFont typeface="Wingdings" panose="05000000000000000000" pitchFamily="2" charset="2"/>
              <a:buChar char="ü"/>
            </a:pPr>
            <a:endParaRPr lang="en-US" sz="2800" dirty="0" smtClean="0"/>
          </a:p>
          <a:p>
            <a:pPr>
              <a:buFont typeface="Wingdings" panose="05000000000000000000" pitchFamily="2" charset="2"/>
              <a:buChar char="ü"/>
            </a:pPr>
            <a:r>
              <a:rPr lang="en-US" sz="2800" dirty="0" smtClean="0"/>
              <a:t>RESULTS FROM COMMUNITY SURVEYS</a:t>
            </a:r>
          </a:p>
          <a:p>
            <a:pPr marL="0" indent="0">
              <a:buNone/>
            </a:pPr>
            <a:endParaRPr lang="en-US" sz="2800" dirty="0" smtClean="0"/>
          </a:p>
          <a:p>
            <a:pPr>
              <a:buFont typeface="Wingdings" panose="05000000000000000000" pitchFamily="2" charset="2"/>
              <a:buChar char="ü"/>
            </a:pPr>
            <a:r>
              <a:rPr lang="en-US" sz="2800" dirty="0" smtClean="0"/>
              <a:t>NRSA ACCOMPLISHMENTS</a:t>
            </a:r>
          </a:p>
          <a:p>
            <a:pPr>
              <a:buFont typeface="Wingdings" panose="05000000000000000000" pitchFamily="2" charset="2"/>
              <a:buChar char="ü"/>
            </a:pPr>
            <a:endParaRPr lang="en-US" sz="2800" dirty="0" smtClean="0"/>
          </a:p>
          <a:p>
            <a:pPr>
              <a:buFont typeface="Wingdings" panose="05000000000000000000" pitchFamily="2" charset="2"/>
              <a:buChar char="ü"/>
            </a:pPr>
            <a:r>
              <a:rPr lang="en-US" sz="2800" dirty="0" smtClean="0"/>
              <a:t>NRSA RENEWAL (New Boundaries)</a:t>
            </a:r>
            <a:endParaRPr lang="en-US" sz="2800" dirty="0"/>
          </a:p>
        </p:txBody>
      </p:sp>
    </p:spTree>
    <p:extLst>
      <p:ext uri="{BB962C8B-B14F-4D97-AF65-F5344CB8AC3E}">
        <p14:creationId xmlns:p14="http://schemas.microsoft.com/office/powerpoint/2010/main" val="2671207720"/>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4F9D-79D6-4BF2-9F77-AB0412885CF7}"/>
              </a:ext>
            </a:extLst>
          </p:cNvPr>
          <p:cNvSpPr>
            <a:spLocks noGrp="1"/>
          </p:cNvSpPr>
          <p:nvPr>
            <p:ph type="title"/>
          </p:nvPr>
        </p:nvSpPr>
        <p:spPr>
          <a:xfrm>
            <a:off x="2285800" y="773147"/>
            <a:ext cx="6096200" cy="612898"/>
          </a:xfrm>
        </p:spPr>
        <p:txBody>
          <a:bodyPr/>
          <a:lstStyle/>
          <a:p>
            <a:r>
              <a:rPr lang="en-US" sz="2400" dirty="0">
                <a:latin typeface="Bahnschrift SemiBold" panose="020B0502040204020203" pitchFamily="34" charset="0"/>
              </a:rPr>
              <a:t>Strategies for 2020-2024 NRSAs</a:t>
            </a:r>
            <a:endParaRPr lang="en-US" dirty="0"/>
          </a:p>
        </p:txBody>
      </p:sp>
      <p:sp>
        <p:nvSpPr>
          <p:cNvPr id="5" name="Text Placeholder 2">
            <a:extLst>
              <a:ext uri="{FF2B5EF4-FFF2-40B4-BE49-F238E27FC236}">
                <a16:creationId xmlns:a16="http://schemas.microsoft.com/office/drawing/2014/main" id="{B0479FF2-E90F-4AEA-A529-A2D81D613BC4}"/>
              </a:ext>
            </a:extLst>
          </p:cNvPr>
          <p:cNvSpPr txBox="1">
            <a:spLocks/>
          </p:cNvSpPr>
          <p:nvPr/>
        </p:nvSpPr>
        <p:spPr>
          <a:xfrm>
            <a:off x="735497" y="1829518"/>
            <a:ext cx="8150086" cy="4114082"/>
          </a:xfrm>
          <a:prstGeom prst="rect">
            <a:avLst/>
          </a:prstGeom>
        </p:spPr>
        <p:txBody>
          <a:bodyPr vert="horz" lIns="0" tIns="0" rIns="0" bIns="0" rtlCol="0" anchor="t" anchorCtr="0">
            <a:noAutofit/>
          </a:bodyPr>
          <a:lstStyle>
            <a:lvl1pPr marL="223838" indent="-22383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1pPr>
            <a:lvl2pPr marL="569913" indent="-284163"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2pPr>
            <a:lvl3pPr marL="915988"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3pPr>
            <a:lvl4pPr marL="1262063" indent="-29368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4pPr>
            <a:lvl5pPr marL="1598613"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887553" eaLnBrk="1" fontAlgn="auto" hangingPunct="1">
              <a:spcBef>
                <a:spcPts val="1200"/>
              </a:spcBef>
              <a:spcAft>
                <a:spcPts val="0"/>
              </a:spcAft>
              <a:buFont typeface="Wingdings" panose="05000000000000000000" pitchFamily="2" charset="2"/>
              <a:buChar char="§"/>
              <a:defRPr/>
            </a:pPr>
            <a:endParaRPr lang="en-US" sz="2000" dirty="0">
              <a:latin typeface="Bahnschrift Light" panose="020B0502040204020203" pitchFamily="34" charset="0"/>
            </a:endParaRPr>
          </a:p>
        </p:txBody>
      </p:sp>
      <p:sp>
        <p:nvSpPr>
          <p:cNvPr id="4" name="TextBox 3">
            <a:extLst>
              <a:ext uri="{FF2B5EF4-FFF2-40B4-BE49-F238E27FC236}">
                <a16:creationId xmlns:a16="http://schemas.microsoft.com/office/drawing/2014/main" id="{761CE243-8DDC-46DA-93F9-6EB2E5C4C5F0}"/>
              </a:ext>
            </a:extLst>
          </p:cNvPr>
          <p:cNvSpPr txBox="1"/>
          <p:nvPr/>
        </p:nvSpPr>
        <p:spPr>
          <a:xfrm>
            <a:off x="438150" y="2033027"/>
            <a:ext cx="8267700" cy="4154984"/>
          </a:xfrm>
          <a:prstGeom prst="rect">
            <a:avLst/>
          </a:prstGeom>
          <a:noFill/>
        </p:spPr>
        <p:txBody>
          <a:bodyPr wrap="square" lIns="0" tIns="0" rIns="0" bIns="0" rtlCol="0">
            <a:spAutoFit/>
          </a:bodyPr>
          <a:lstStyle/>
          <a:p>
            <a:pPr marL="285750" indent="-285750" algn="just">
              <a:buFont typeface="Wingdings" panose="05000000000000000000" pitchFamily="2" charset="2"/>
              <a:buChar char="v"/>
            </a:pPr>
            <a:r>
              <a:rPr lang="en-US" sz="2700" b="1" dirty="0">
                <a:latin typeface="Bahnschrift Light" panose="020B0502040204020203" pitchFamily="34" charset="0"/>
              </a:rPr>
              <a:t>Improved housing </a:t>
            </a:r>
            <a:r>
              <a:rPr lang="en-US" sz="2700" dirty="0">
                <a:latin typeface="Bahnschrift Light" panose="020B0502040204020203" pitchFamily="34" charset="0"/>
              </a:rPr>
              <a:t>– home repair loans, emergency repair grants, and lead abatement grants</a:t>
            </a:r>
          </a:p>
          <a:p>
            <a:pPr marL="285750" indent="-285750" algn="just">
              <a:buFont typeface="Wingdings" panose="05000000000000000000" pitchFamily="2" charset="2"/>
              <a:buChar char="v"/>
            </a:pPr>
            <a:r>
              <a:rPr lang="en-US" sz="2700" b="1" dirty="0">
                <a:latin typeface="Bahnschrift Light" panose="020B0502040204020203" pitchFamily="34" charset="0"/>
              </a:rPr>
              <a:t>Neighborhood stabilization  </a:t>
            </a:r>
            <a:r>
              <a:rPr lang="en-US" sz="2700" dirty="0">
                <a:latin typeface="Bahnschrift Light" panose="020B0502040204020203" pitchFamily="34" charset="0"/>
              </a:rPr>
              <a:t>- residential and commercial demolition</a:t>
            </a:r>
          </a:p>
          <a:p>
            <a:pPr marL="285750" indent="-285750" algn="just">
              <a:buFont typeface="Wingdings" panose="05000000000000000000" pitchFamily="2" charset="2"/>
              <a:buChar char="v"/>
            </a:pPr>
            <a:r>
              <a:rPr lang="en-US" sz="2700" b="1" dirty="0">
                <a:latin typeface="Bahnschrift Light" panose="020B0502040204020203" pitchFamily="34" charset="0"/>
              </a:rPr>
              <a:t>Small business support </a:t>
            </a:r>
            <a:r>
              <a:rPr lang="en-US" sz="2700" dirty="0">
                <a:latin typeface="Bahnschrift Light" panose="020B0502040204020203" pitchFamily="34" charset="0"/>
              </a:rPr>
              <a:t>– financial and technical assistance, commercial façade improvements</a:t>
            </a:r>
          </a:p>
          <a:p>
            <a:pPr marL="285750" indent="-285750" algn="just">
              <a:buFont typeface="Wingdings" panose="05000000000000000000" pitchFamily="2" charset="2"/>
              <a:buChar char="v"/>
            </a:pPr>
            <a:r>
              <a:rPr lang="en-US" sz="2700" b="1" dirty="0">
                <a:latin typeface="Bahnschrift Light" panose="020B0502040204020203" pitchFamily="34" charset="0"/>
              </a:rPr>
              <a:t>Job creation/retention </a:t>
            </a:r>
            <a:r>
              <a:rPr lang="en-US" sz="2700" dirty="0">
                <a:latin typeface="Bahnschrift Light" panose="020B0502040204020203" pitchFamily="34" charset="0"/>
              </a:rPr>
              <a:t>-  workforce development, jobs</a:t>
            </a:r>
          </a:p>
          <a:p>
            <a:pPr marL="285750" indent="-285750" algn="just">
              <a:buFont typeface="Wingdings" panose="05000000000000000000" pitchFamily="2" charset="2"/>
              <a:buChar char="v"/>
            </a:pPr>
            <a:r>
              <a:rPr lang="en-US" sz="2700" b="1" dirty="0">
                <a:latin typeface="Bahnschrift SemiBold" panose="020B0502040204020203" pitchFamily="34" charset="0"/>
              </a:rPr>
              <a:t>Public services </a:t>
            </a:r>
            <a:r>
              <a:rPr lang="en-US" sz="2700" dirty="0">
                <a:latin typeface="Bahnschrift Light" panose="020B0502040204020203" pitchFamily="34" charset="0"/>
              </a:rPr>
              <a:t>– youth summer jobs, family income and wealth building </a:t>
            </a:r>
          </a:p>
        </p:txBody>
      </p:sp>
    </p:spTree>
    <p:extLst>
      <p:ext uri="{BB962C8B-B14F-4D97-AF65-F5344CB8AC3E}">
        <p14:creationId xmlns:p14="http://schemas.microsoft.com/office/powerpoint/2010/main" val="267405319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4F9D-79D6-4BF2-9F77-AB0412885CF7}"/>
              </a:ext>
            </a:extLst>
          </p:cNvPr>
          <p:cNvSpPr>
            <a:spLocks noGrp="1"/>
          </p:cNvSpPr>
          <p:nvPr>
            <p:ph type="title"/>
          </p:nvPr>
        </p:nvSpPr>
        <p:spPr>
          <a:xfrm>
            <a:off x="2285800" y="773147"/>
            <a:ext cx="6096200" cy="612898"/>
          </a:xfrm>
        </p:spPr>
        <p:txBody>
          <a:bodyPr/>
          <a:lstStyle/>
          <a:p>
            <a:r>
              <a:rPr lang="en-US" sz="3200" dirty="0">
                <a:latin typeface="Bahnschrift SemiBold" panose="020B0502040204020203" pitchFamily="34" charset="0"/>
              </a:rPr>
              <a:t>Public Participation</a:t>
            </a:r>
            <a:endParaRPr lang="en-US" sz="3200" dirty="0"/>
          </a:p>
        </p:txBody>
      </p:sp>
      <p:sp>
        <p:nvSpPr>
          <p:cNvPr id="5" name="Text Placeholder 2">
            <a:extLst>
              <a:ext uri="{FF2B5EF4-FFF2-40B4-BE49-F238E27FC236}">
                <a16:creationId xmlns:a16="http://schemas.microsoft.com/office/drawing/2014/main" id="{B0479FF2-E90F-4AEA-A529-A2D81D613BC4}"/>
              </a:ext>
            </a:extLst>
          </p:cNvPr>
          <p:cNvSpPr txBox="1">
            <a:spLocks/>
          </p:cNvSpPr>
          <p:nvPr/>
        </p:nvSpPr>
        <p:spPr>
          <a:xfrm>
            <a:off x="735497" y="1829518"/>
            <a:ext cx="8150086" cy="4114082"/>
          </a:xfrm>
          <a:prstGeom prst="rect">
            <a:avLst/>
          </a:prstGeom>
        </p:spPr>
        <p:txBody>
          <a:bodyPr vert="horz" lIns="0" tIns="0" rIns="0" bIns="0" rtlCol="0" anchor="t" anchorCtr="0">
            <a:noAutofit/>
          </a:bodyPr>
          <a:lstStyle>
            <a:lvl1pPr marL="223838" indent="-22383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1pPr>
            <a:lvl2pPr marL="569913" indent="-284163"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2pPr>
            <a:lvl3pPr marL="915988"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3pPr>
            <a:lvl4pPr marL="1262063" indent="-29368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4pPr>
            <a:lvl5pPr marL="1598613"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algn="just" defTabSz="887553" eaLnBrk="1" fontAlgn="auto" hangingPunct="1">
              <a:spcBef>
                <a:spcPts val="1200"/>
              </a:spcBef>
              <a:spcAft>
                <a:spcPts val="0"/>
              </a:spcAft>
              <a:buFont typeface="Wingdings" panose="05000000000000000000" pitchFamily="2" charset="2"/>
              <a:buChar char="§"/>
              <a:defRPr/>
            </a:pPr>
            <a:endParaRPr lang="en-US" sz="2000" dirty="0">
              <a:latin typeface="Bahnschrift Light" panose="020B0502040204020203" pitchFamily="34" charset="0"/>
            </a:endParaRPr>
          </a:p>
        </p:txBody>
      </p:sp>
      <p:sp>
        <p:nvSpPr>
          <p:cNvPr id="4" name="TextBox 3">
            <a:extLst>
              <a:ext uri="{FF2B5EF4-FFF2-40B4-BE49-F238E27FC236}">
                <a16:creationId xmlns:a16="http://schemas.microsoft.com/office/drawing/2014/main" id="{761CE243-8DDC-46DA-93F9-6EB2E5C4C5F0}"/>
              </a:ext>
            </a:extLst>
          </p:cNvPr>
          <p:cNvSpPr txBox="1"/>
          <p:nvPr/>
        </p:nvSpPr>
        <p:spPr>
          <a:xfrm>
            <a:off x="438150" y="2033027"/>
            <a:ext cx="8267700" cy="1893660"/>
          </a:xfrm>
          <a:prstGeom prst="rect">
            <a:avLst/>
          </a:prstGeom>
          <a:noFill/>
        </p:spPr>
        <p:txBody>
          <a:bodyPr wrap="square" lIns="0" tIns="0" rIns="0" bIns="0" rtlCol="0">
            <a:spAutoFit/>
          </a:bodyPr>
          <a:lstStyle/>
          <a:p>
            <a:pPr marL="457200" indent="-457200" algn="just">
              <a:lnSpc>
                <a:spcPct val="150000"/>
              </a:lnSpc>
              <a:buFont typeface="Arial" panose="020B0604020202020204" pitchFamily="34" charset="0"/>
              <a:buChar char="•"/>
            </a:pPr>
            <a:r>
              <a:rPr lang="en-US" sz="4400" dirty="0">
                <a:latin typeface="Bahnschrift Light" panose="020B0502040204020203" pitchFamily="34" charset="0"/>
              </a:rPr>
              <a:t>Question and Answer</a:t>
            </a:r>
          </a:p>
          <a:p>
            <a:pPr marL="457200" indent="-457200" algn="just">
              <a:lnSpc>
                <a:spcPct val="150000"/>
              </a:lnSpc>
              <a:buFont typeface="Arial" panose="020B0604020202020204" pitchFamily="34" charset="0"/>
              <a:buChar char="•"/>
            </a:pPr>
            <a:r>
              <a:rPr lang="en-US" sz="4400" dirty="0">
                <a:latin typeface="Bahnschrift Light" panose="020B0502040204020203" pitchFamily="34" charset="0"/>
              </a:rPr>
              <a:t>Comments</a:t>
            </a:r>
          </a:p>
        </p:txBody>
      </p:sp>
    </p:spTree>
    <p:extLst>
      <p:ext uri="{BB962C8B-B14F-4D97-AF65-F5344CB8AC3E}">
        <p14:creationId xmlns:p14="http://schemas.microsoft.com/office/powerpoint/2010/main" val="188409461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a:spLocks noGrp="1"/>
          </p:cNvSpPr>
          <p:nvPr>
            <p:ph type="ctrTitle"/>
          </p:nvPr>
        </p:nvSpPr>
        <p:spPr>
          <a:xfrm>
            <a:off x="1507373" y="799050"/>
            <a:ext cx="7417959" cy="492443"/>
          </a:xfrm>
          <a:prstGeom prst="rect">
            <a:avLst/>
          </a:prstGeom>
        </p:spPr>
        <p:txBody>
          <a:bodyPr vert="horz" wrap="square" lIns="0" tIns="0" rIns="0" bIns="0" rtlCol="0" anchor="b">
            <a:spAutoFit/>
          </a:bodyPr>
          <a:lstStyle/>
          <a:p>
            <a:pPr marL="9525" algn="l"/>
            <a:r>
              <a:rPr sz="3200" spc="-4" dirty="0">
                <a:solidFill>
                  <a:schemeClr val="bg1"/>
                </a:solidFill>
                <a:latin typeface="Bahnschrift SemiBold" panose="020B0502040204020203" pitchFamily="34" charset="0"/>
              </a:rPr>
              <a:t>C</a:t>
            </a:r>
            <a:r>
              <a:rPr sz="3200" dirty="0">
                <a:solidFill>
                  <a:schemeClr val="bg1"/>
                </a:solidFill>
                <a:latin typeface="Bahnschrift SemiBold" panose="020B0502040204020203" pitchFamily="34" charset="0"/>
              </a:rPr>
              <a:t>on</a:t>
            </a:r>
            <a:r>
              <a:rPr sz="3200" spc="-4" dirty="0">
                <a:solidFill>
                  <a:schemeClr val="bg1"/>
                </a:solidFill>
                <a:latin typeface="Bahnschrift SemiBold" panose="020B0502040204020203" pitchFamily="34" charset="0"/>
              </a:rPr>
              <a:t>s</a:t>
            </a:r>
            <a:r>
              <a:rPr sz="3200" dirty="0">
                <a:solidFill>
                  <a:schemeClr val="bg1"/>
                </a:solidFill>
                <a:latin typeface="Bahnschrift SemiBold" panose="020B0502040204020203" pitchFamily="34" charset="0"/>
              </a:rPr>
              <a:t>olid</a:t>
            </a:r>
            <a:r>
              <a:rPr sz="3200" spc="-49" dirty="0">
                <a:solidFill>
                  <a:schemeClr val="bg1"/>
                </a:solidFill>
                <a:latin typeface="Bahnschrift SemiBold" panose="020B0502040204020203" pitchFamily="34" charset="0"/>
              </a:rPr>
              <a:t>a</a:t>
            </a:r>
            <a:r>
              <a:rPr sz="3200" spc="-4" dirty="0">
                <a:solidFill>
                  <a:schemeClr val="bg1"/>
                </a:solidFill>
                <a:latin typeface="Bahnschrift SemiBold" panose="020B0502040204020203" pitchFamily="34" charset="0"/>
              </a:rPr>
              <a:t>t</a:t>
            </a:r>
            <a:r>
              <a:rPr sz="3200" dirty="0">
                <a:solidFill>
                  <a:schemeClr val="bg1"/>
                </a:solidFill>
                <a:latin typeface="Bahnschrift SemiBold" panose="020B0502040204020203" pitchFamily="34" charset="0"/>
              </a:rPr>
              <a:t>ed</a:t>
            </a:r>
            <a:r>
              <a:rPr sz="3200" spc="8" dirty="0">
                <a:solidFill>
                  <a:schemeClr val="bg1"/>
                </a:solidFill>
                <a:latin typeface="Bahnschrift SemiBold" panose="020B0502040204020203" pitchFamily="34" charset="0"/>
              </a:rPr>
              <a:t> </a:t>
            </a:r>
            <a:r>
              <a:rPr sz="3200" spc="4" dirty="0">
                <a:solidFill>
                  <a:schemeClr val="bg1"/>
                </a:solidFill>
                <a:latin typeface="Bahnschrift SemiBold" panose="020B0502040204020203" pitchFamily="34" charset="0"/>
              </a:rPr>
              <a:t>P</a:t>
            </a:r>
            <a:r>
              <a:rPr sz="3200" dirty="0">
                <a:solidFill>
                  <a:schemeClr val="bg1"/>
                </a:solidFill>
                <a:latin typeface="Bahnschrift SemiBold" panose="020B0502040204020203" pitchFamily="34" charset="0"/>
              </a:rPr>
              <a:t>lan</a:t>
            </a:r>
            <a:r>
              <a:rPr lang="en-US" sz="3200" dirty="0">
                <a:solidFill>
                  <a:schemeClr val="bg1"/>
                </a:solidFill>
                <a:latin typeface="Bahnschrift SemiBold" panose="020B0502040204020203" pitchFamily="34" charset="0"/>
              </a:rPr>
              <a:t> &amp; Annual Action Plan</a:t>
            </a:r>
            <a:endParaRPr sz="3200" dirty="0">
              <a:solidFill>
                <a:schemeClr val="bg1"/>
              </a:solidFill>
              <a:latin typeface="Bahnschrift SemiBold" panose="020B0502040204020203" pitchFamily="34" charset="0"/>
            </a:endParaRPr>
          </a:p>
        </p:txBody>
      </p:sp>
      <p:sp>
        <p:nvSpPr>
          <p:cNvPr id="2" name="Rectangle 1">
            <a:extLst>
              <a:ext uri="{FF2B5EF4-FFF2-40B4-BE49-F238E27FC236}">
                <a16:creationId xmlns:a16="http://schemas.microsoft.com/office/drawing/2014/main" id="{548A14C9-AEA4-4DE9-A348-7F4B571B07DE}"/>
              </a:ext>
            </a:extLst>
          </p:cNvPr>
          <p:cNvSpPr/>
          <p:nvPr/>
        </p:nvSpPr>
        <p:spPr>
          <a:xfrm>
            <a:off x="5382100" y="2164718"/>
            <a:ext cx="3611209" cy="4767972"/>
          </a:xfrm>
          <a:prstGeom prst="rect">
            <a:avLst/>
          </a:prstGeom>
        </p:spPr>
        <p:txBody>
          <a:bodyPr wrap="square">
            <a:spAutoFit/>
          </a:bodyPr>
          <a:lstStyle/>
          <a:p>
            <a:pPr marL="177800" marR="381476" indent="-177800" algn="just">
              <a:buFont typeface="Arial" panose="020B0604020202020204" pitchFamily="34" charset="0"/>
              <a:buChar char="•"/>
              <a:defRPr/>
            </a:pPr>
            <a:r>
              <a:rPr lang="en-US" dirty="0">
                <a:solidFill>
                  <a:prstClr val="black"/>
                </a:solidFill>
                <a:latin typeface="Bahnschrift Light" panose="020B0502040204020203" pitchFamily="34" charset="0"/>
                <a:cs typeface="Calibri"/>
              </a:rPr>
              <a:t>Ci</a:t>
            </a:r>
            <a:r>
              <a:rPr lang="en-US" spc="-8" dirty="0">
                <a:solidFill>
                  <a:prstClr val="black"/>
                </a:solidFill>
                <a:latin typeface="Bahnschrift Light" panose="020B0502040204020203" pitchFamily="34" charset="0"/>
                <a:cs typeface="Calibri"/>
              </a:rPr>
              <a:t>t</a:t>
            </a:r>
            <a:r>
              <a:rPr lang="en-US" spc="45" dirty="0">
                <a:solidFill>
                  <a:prstClr val="black"/>
                </a:solidFill>
                <a:latin typeface="Bahnschrift Light" panose="020B0502040204020203" pitchFamily="34" charset="0"/>
                <a:cs typeface="Calibri"/>
              </a:rPr>
              <a:t>y</a:t>
            </a:r>
            <a:r>
              <a:rPr lang="en-US" spc="-116" dirty="0">
                <a:solidFill>
                  <a:prstClr val="black"/>
                </a:solidFill>
                <a:latin typeface="Bahnschrift Light" panose="020B0502040204020203" pitchFamily="34" charset="0"/>
                <a:cs typeface="Calibri"/>
              </a:rPr>
              <a:t>’</a:t>
            </a:r>
            <a:r>
              <a:rPr lang="en-US" dirty="0">
                <a:solidFill>
                  <a:prstClr val="black"/>
                </a:solidFill>
                <a:latin typeface="Bahnschrift Light" panose="020B0502040204020203" pitchFamily="34" charset="0"/>
                <a:cs typeface="Calibri"/>
              </a:rPr>
              <a:t>s</a:t>
            </a:r>
            <a:r>
              <a:rPr lang="en-US" spc="-23" dirty="0">
                <a:solidFill>
                  <a:prstClr val="black"/>
                </a:solidFill>
                <a:latin typeface="Bahnschrift Light" panose="020B0502040204020203" pitchFamily="34" charset="0"/>
                <a:cs typeface="Calibri"/>
              </a:rPr>
              <a:t> </a:t>
            </a:r>
            <a:r>
              <a:rPr lang="en-US" b="1" dirty="0">
                <a:solidFill>
                  <a:srgbClr val="002060"/>
                </a:solidFill>
                <a:latin typeface="Bahnschrift Light" panose="020B0502040204020203" pitchFamily="34" charset="0"/>
                <a:cs typeface="Calibri"/>
              </a:rPr>
              <a:t>a</a:t>
            </a:r>
            <a:r>
              <a:rPr lang="en-US" b="1" spc="-4" dirty="0">
                <a:solidFill>
                  <a:srgbClr val="002060"/>
                </a:solidFill>
                <a:latin typeface="Bahnschrift Light" panose="020B0502040204020203" pitchFamily="34" charset="0"/>
                <a:cs typeface="Calibri"/>
              </a:rPr>
              <a:t>pp</a:t>
            </a:r>
            <a:r>
              <a:rPr lang="en-US" b="1" dirty="0">
                <a:solidFill>
                  <a:srgbClr val="002060"/>
                </a:solidFill>
                <a:latin typeface="Bahnschrift Light" panose="020B0502040204020203" pitchFamily="34" charset="0"/>
                <a:cs typeface="Calibri"/>
              </a:rPr>
              <a:t>li</a:t>
            </a:r>
            <a:r>
              <a:rPr lang="en-US" b="1" spc="-26" dirty="0">
                <a:solidFill>
                  <a:srgbClr val="002060"/>
                </a:solidFill>
                <a:latin typeface="Bahnschrift Light" panose="020B0502040204020203" pitchFamily="34" charset="0"/>
                <a:cs typeface="Calibri"/>
              </a:rPr>
              <a:t>c</a:t>
            </a:r>
            <a:r>
              <a:rPr lang="en-US" b="1" spc="-19" dirty="0">
                <a:solidFill>
                  <a:srgbClr val="002060"/>
                </a:solidFill>
                <a:latin typeface="Bahnschrift Light" panose="020B0502040204020203" pitchFamily="34" charset="0"/>
                <a:cs typeface="Calibri"/>
              </a:rPr>
              <a:t>a</a:t>
            </a:r>
            <a:r>
              <a:rPr lang="en-US" b="1" dirty="0">
                <a:solidFill>
                  <a:srgbClr val="002060"/>
                </a:solidFill>
                <a:latin typeface="Bahnschrift Light" panose="020B0502040204020203" pitchFamily="34" charset="0"/>
                <a:cs typeface="Calibri"/>
              </a:rPr>
              <a:t>ti</a:t>
            </a:r>
            <a:r>
              <a:rPr lang="en-US" b="1" spc="-8" dirty="0">
                <a:solidFill>
                  <a:srgbClr val="002060"/>
                </a:solidFill>
                <a:latin typeface="Bahnschrift Light" panose="020B0502040204020203" pitchFamily="34" charset="0"/>
                <a:cs typeface="Calibri"/>
              </a:rPr>
              <a:t>o</a:t>
            </a:r>
            <a:r>
              <a:rPr lang="en-US" b="1" dirty="0">
                <a:solidFill>
                  <a:srgbClr val="002060"/>
                </a:solidFill>
                <a:latin typeface="Bahnschrift Light" panose="020B0502040204020203" pitchFamily="34" charset="0"/>
                <a:cs typeface="Calibri"/>
              </a:rPr>
              <a:t>n</a:t>
            </a:r>
            <a:r>
              <a:rPr lang="en-US" b="1" spc="-15" dirty="0">
                <a:solidFill>
                  <a:srgbClr val="002060"/>
                </a:solidFill>
                <a:latin typeface="Bahnschrift Light" panose="020B0502040204020203" pitchFamily="34" charset="0"/>
                <a:cs typeface="Calibri"/>
              </a:rPr>
              <a:t> </a:t>
            </a:r>
            <a:r>
              <a:rPr lang="en-US" b="1" spc="-26" dirty="0">
                <a:solidFill>
                  <a:srgbClr val="002060"/>
                </a:solidFill>
                <a:latin typeface="Bahnschrift Light" panose="020B0502040204020203" pitchFamily="34" charset="0"/>
                <a:cs typeface="Calibri"/>
              </a:rPr>
              <a:t>t</a:t>
            </a:r>
            <a:r>
              <a:rPr lang="en-US" b="1" dirty="0">
                <a:solidFill>
                  <a:srgbClr val="002060"/>
                </a:solidFill>
                <a:latin typeface="Bahnschrift Light" panose="020B0502040204020203" pitchFamily="34" charset="0"/>
                <a:cs typeface="Calibri"/>
              </a:rPr>
              <a:t>o</a:t>
            </a:r>
            <a:r>
              <a:rPr lang="en-US" b="1" spc="-8" dirty="0">
                <a:solidFill>
                  <a:srgbClr val="002060"/>
                </a:solidFill>
                <a:latin typeface="Bahnschrift Light" panose="020B0502040204020203" pitchFamily="34" charset="0"/>
                <a:cs typeface="Calibri"/>
              </a:rPr>
              <a:t> </a:t>
            </a:r>
            <a:r>
              <a:rPr lang="en-US" b="1" dirty="0">
                <a:solidFill>
                  <a:srgbClr val="002060"/>
                </a:solidFill>
                <a:latin typeface="Bahnschrift Light" panose="020B0502040204020203" pitchFamily="34" charset="0"/>
                <a:cs typeface="Calibri"/>
              </a:rPr>
              <a:t>H</a:t>
            </a:r>
            <a:r>
              <a:rPr lang="en-US" b="1" spc="-19" dirty="0">
                <a:solidFill>
                  <a:srgbClr val="002060"/>
                </a:solidFill>
                <a:latin typeface="Bahnschrift Light" panose="020B0502040204020203" pitchFamily="34" charset="0"/>
                <a:cs typeface="Calibri"/>
              </a:rPr>
              <a:t>U</a:t>
            </a:r>
            <a:r>
              <a:rPr lang="en-US" b="1" dirty="0">
                <a:solidFill>
                  <a:srgbClr val="002060"/>
                </a:solidFill>
                <a:latin typeface="Bahnschrift Light" panose="020B0502040204020203" pitchFamily="34" charset="0"/>
                <a:cs typeface="Calibri"/>
              </a:rPr>
              <a:t>D</a:t>
            </a:r>
            <a:r>
              <a:rPr lang="en-US" b="1" spc="-4" dirty="0">
                <a:solidFill>
                  <a:srgbClr val="002060"/>
                </a:solidFill>
                <a:latin typeface="Bahnschrift Light" panose="020B0502040204020203" pitchFamily="34" charset="0"/>
                <a:cs typeface="Calibri"/>
              </a:rPr>
              <a:t> </a:t>
            </a:r>
            <a:r>
              <a:rPr lang="en-US" spc="-26" dirty="0">
                <a:solidFill>
                  <a:prstClr val="black"/>
                </a:solidFill>
                <a:latin typeface="Bahnschrift Light" panose="020B0502040204020203" pitchFamily="34" charset="0"/>
                <a:cs typeface="Calibri"/>
              </a:rPr>
              <a:t>t</a:t>
            </a:r>
            <a:r>
              <a:rPr lang="en-US" dirty="0">
                <a:solidFill>
                  <a:prstClr val="black"/>
                </a:solidFill>
                <a:latin typeface="Bahnschrift Light" panose="020B0502040204020203" pitchFamily="34" charset="0"/>
                <a:cs typeface="Calibri"/>
              </a:rPr>
              <a:t>o</a:t>
            </a:r>
            <a:r>
              <a:rPr lang="en-US" spc="-8" dirty="0">
                <a:solidFill>
                  <a:prstClr val="black"/>
                </a:solidFill>
                <a:latin typeface="Bahnschrift Light" panose="020B0502040204020203" pitchFamily="34" charset="0"/>
                <a:cs typeface="Calibri"/>
              </a:rPr>
              <a:t> </a:t>
            </a:r>
            <a:r>
              <a:rPr lang="en-US" spc="-34" dirty="0">
                <a:solidFill>
                  <a:prstClr val="black"/>
                </a:solidFill>
                <a:latin typeface="Bahnschrift Light" panose="020B0502040204020203" pitchFamily="34" charset="0"/>
                <a:cs typeface="Calibri"/>
              </a:rPr>
              <a:t>r</a:t>
            </a:r>
            <a:r>
              <a:rPr lang="en-US" spc="-8" dirty="0">
                <a:solidFill>
                  <a:prstClr val="black"/>
                </a:solidFill>
                <a:latin typeface="Bahnschrift Light" panose="020B0502040204020203" pitchFamily="34" charset="0"/>
                <a:cs typeface="Calibri"/>
              </a:rPr>
              <a:t>ece</a:t>
            </a:r>
            <a:r>
              <a:rPr lang="en-US" dirty="0">
                <a:solidFill>
                  <a:prstClr val="black"/>
                </a:solidFill>
                <a:latin typeface="Bahnschrift Light" panose="020B0502040204020203" pitchFamily="34" charset="0"/>
                <a:cs typeface="Calibri"/>
              </a:rPr>
              <a:t>i</a:t>
            </a:r>
            <a:r>
              <a:rPr lang="en-US" spc="-34" dirty="0">
                <a:solidFill>
                  <a:prstClr val="black"/>
                </a:solidFill>
                <a:latin typeface="Bahnschrift Light" panose="020B0502040204020203" pitchFamily="34" charset="0"/>
                <a:cs typeface="Calibri"/>
              </a:rPr>
              <a:t>v</a:t>
            </a:r>
            <a:r>
              <a:rPr lang="en-US" spc="-11" dirty="0">
                <a:solidFill>
                  <a:prstClr val="black"/>
                </a:solidFill>
                <a:latin typeface="Bahnschrift Light" panose="020B0502040204020203" pitchFamily="34" charset="0"/>
                <a:cs typeface="Calibri"/>
              </a:rPr>
              <a:t>e</a:t>
            </a:r>
            <a:r>
              <a:rPr lang="en-US" dirty="0">
                <a:solidFill>
                  <a:prstClr val="black"/>
                </a:solidFill>
                <a:latin typeface="Bahnschrift Light" panose="020B0502040204020203" pitchFamily="34" charset="0"/>
                <a:cs typeface="Calibri"/>
              </a:rPr>
              <a:t> annual allocation of HUD Grant f</a:t>
            </a:r>
            <a:r>
              <a:rPr lang="en-US" spc="-4" dirty="0">
                <a:solidFill>
                  <a:prstClr val="black"/>
                </a:solidFill>
                <a:latin typeface="Bahnschrift Light" panose="020B0502040204020203" pitchFamily="34" charset="0"/>
                <a:cs typeface="Calibri"/>
              </a:rPr>
              <a:t>unds</a:t>
            </a:r>
          </a:p>
          <a:p>
            <a:pPr marL="177800" marR="381476" indent="-177800" algn="just">
              <a:buFont typeface="Arial" panose="020B0604020202020204" pitchFamily="34" charset="0"/>
              <a:buChar char="•"/>
              <a:defRPr/>
            </a:pPr>
            <a:r>
              <a:rPr lang="en-US" spc="-4" dirty="0">
                <a:solidFill>
                  <a:prstClr val="black"/>
                </a:solidFill>
                <a:latin typeface="Bahnschrift Light" panose="020B0502040204020203" pitchFamily="34" charset="0"/>
                <a:cs typeface="Calibri"/>
              </a:rPr>
              <a:t>Identifies strategic projects and programs to be done using the annual HUD </a:t>
            </a:r>
            <a:r>
              <a:rPr lang="en-US" spc="-4" dirty="0" smtClean="0">
                <a:solidFill>
                  <a:prstClr val="black"/>
                </a:solidFill>
                <a:latin typeface="Bahnschrift Light" panose="020B0502040204020203" pitchFamily="34" charset="0"/>
                <a:cs typeface="Calibri"/>
              </a:rPr>
              <a:t>funding</a:t>
            </a:r>
            <a:endParaRPr lang="en-US" dirty="0">
              <a:solidFill>
                <a:prstClr val="black"/>
              </a:solidFill>
              <a:latin typeface="Bahnschrift Light" panose="020B0502040204020203" pitchFamily="34" charset="0"/>
              <a:cs typeface="Calibri"/>
            </a:endParaRPr>
          </a:p>
          <a:p>
            <a:pPr marL="177800" marR="381476" indent="-177800" algn="just">
              <a:buFont typeface="Arial" panose="020B0604020202020204" pitchFamily="34" charset="0"/>
              <a:buChar char="•"/>
              <a:defRPr/>
            </a:pPr>
            <a:r>
              <a:rPr lang="en-US" spc="-11" dirty="0">
                <a:solidFill>
                  <a:prstClr val="black"/>
                </a:solidFill>
                <a:latin typeface="Bahnschrift Light" panose="020B0502040204020203" pitchFamily="34" charset="0"/>
                <a:cs typeface="Calibri"/>
              </a:rPr>
              <a:t>Supports</a:t>
            </a:r>
            <a:r>
              <a:rPr lang="en-US" spc="-15" dirty="0">
                <a:solidFill>
                  <a:prstClr val="black"/>
                </a:solidFill>
                <a:latin typeface="Bahnschrift Light" panose="020B0502040204020203" pitchFamily="34" charset="0"/>
                <a:cs typeface="Calibri"/>
              </a:rPr>
              <a:t> </a:t>
            </a:r>
            <a:r>
              <a:rPr lang="en-US" spc="-11" dirty="0">
                <a:solidFill>
                  <a:prstClr val="black"/>
                </a:solidFill>
                <a:latin typeface="Bahnschrift Light" panose="020B0502040204020203" pitchFamily="34" charset="0"/>
                <a:cs typeface="Calibri"/>
              </a:rPr>
              <a:t>the</a:t>
            </a:r>
            <a:r>
              <a:rPr lang="en-US" spc="-8" dirty="0">
                <a:solidFill>
                  <a:prstClr val="black"/>
                </a:solidFill>
                <a:latin typeface="Bahnschrift Light" panose="020B0502040204020203" pitchFamily="34" charset="0"/>
                <a:cs typeface="Calibri"/>
              </a:rPr>
              <a:t> </a:t>
            </a:r>
            <a:r>
              <a:rPr lang="en-US" b="1" spc="-23" dirty="0">
                <a:solidFill>
                  <a:srgbClr val="002060"/>
                </a:solidFill>
                <a:latin typeface="Bahnschrift Light" panose="020B0502040204020203" pitchFamily="34" charset="0"/>
                <a:cs typeface="Calibri"/>
              </a:rPr>
              <a:t>s</a:t>
            </a:r>
            <a:r>
              <a:rPr lang="en-US" b="1" spc="-8" dirty="0">
                <a:solidFill>
                  <a:srgbClr val="002060"/>
                </a:solidFill>
                <a:latin typeface="Bahnschrift Light" panose="020B0502040204020203" pitchFamily="34" charset="0"/>
                <a:cs typeface="Calibri"/>
              </a:rPr>
              <a:t>t</a:t>
            </a:r>
            <a:r>
              <a:rPr lang="en-US" b="1" spc="-41" dirty="0">
                <a:solidFill>
                  <a:srgbClr val="002060"/>
                </a:solidFill>
                <a:latin typeface="Bahnschrift Light" panose="020B0502040204020203" pitchFamily="34" charset="0"/>
                <a:cs typeface="Calibri"/>
              </a:rPr>
              <a:t>r</a:t>
            </a:r>
            <a:r>
              <a:rPr lang="en-US" b="1" spc="-19" dirty="0">
                <a:solidFill>
                  <a:srgbClr val="002060"/>
                </a:solidFill>
                <a:latin typeface="Bahnschrift Light" panose="020B0502040204020203" pitchFamily="34" charset="0"/>
                <a:cs typeface="Calibri"/>
              </a:rPr>
              <a:t>a</a:t>
            </a:r>
            <a:r>
              <a:rPr lang="en-US" b="1" spc="-26" dirty="0">
                <a:solidFill>
                  <a:srgbClr val="002060"/>
                </a:solidFill>
                <a:latin typeface="Bahnschrift Light" panose="020B0502040204020203" pitchFamily="34" charset="0"/>
                <a:cs typeface="Calibri"/>
              </a:rPr>
              <a:t>t</a:t>
            </a:r>
            <a:r>
              <a:rPr lang="en-US" b="1" spc="-8" dirty="0">
                <a:solidFill>
                  <a:srgbClr val="002060"/>
                </a:solidFill>
                <a:latin typeface="Bahnschrift Light" panose="020B0502040204020203" pitchFamily="34" charset="0"/>
                <a:cs typeface="Calibri"/>
              </a:rPr>
              <a:t>e</a:t>
            </a:r>
            <a:r>
              <a:rPr lang="en-US" b="1" spc="-15" dirty="0">
                <a:solidFill>
                  <a:srgbClr val="002060"/>
                </a:solidFill>
                <a:latin typeface="Bahnschrift Light" panose="020B0502040204020203" pitchFamily="34" charset="0"/>
                <a:cs typeface="Calibri"/>
              </a:rPr>
              <a:t>g</a:t>
            </a:r>
            <a:r>
              <a:rPr lang="en-US" b="1" dirty="0">
                <a:solidFill>
                  <a:srgbClr val="002060"/>
                </a:solidFill>
                <a:latin typeface="Bahnschrift Light" panose="020B0502040204020203" pitchFamily="34" charset="0"/>
                <a:cs typeface="Calibri"/>
              </a:rPr>
              <a:t>i</a:t>
            </a:r>
            <a:r>
              <a:rPr lang="en-US" b="1" spc="-8" dirty="0">
                <a:solidFill>
                  <a:srgbClr val="002060"/>
                </a:solidFill>
                <a:latin typeface="Bahnschrift Light" panose="020B0502040204020203" pitchFamily="34" charset="0"/>
                <a:cs typeface="Calibri"/>
              </a:rPr>
              <a:t>e</a:t>
            </a:r>
            <a:r>
              <a:rPr lang="en-US" b="1" spc="-4" dirty="0">
                <a:solidFill>
                  <a:srgbClr val="002060"/>
                </a:solidFill>
                <a:latin typeface="Bahnschrift Light" panose="020B0502040204020203" pitchFamily="34" charset="0"/>
                <a:cs typeface="Calibri"/>
              </a:rPr>
              <a:t>s</a:t>
            </a:r>
            <a:r>
              <a:rPr lang="en-US" b="1" spc="-8" dirty="0">
                <a:solidFill>
                  <a:srgbClr val="002060"/>
                </a:solidFill>
                <a:latin typeface="Bahnschrift Light" panose="020B0502040204020203" pitchFamily="34" charset="0"/>
                <a:cs typeface="Calibri"/>
              </a:rPr>
              <a:t>,</a:t>
            </a:r>
            <a:r>
              <a:rPr lang="en-US" b="1" spc="-11" dirty="0">
                <a:solidFill>
                  <a:srgbClr val="002060"/>
                </a:solidFill>
                <a:latin typeface="Bahnschrift Light" panose="020B0502040204020203" pitchFamily="34" charset="0"/>
                <a:cs typeface="Calibri"/>
              </a:rPr>
              <a:t> </a:t>
            </a:r>
            <a:r>
              <a:rPr lang="en-US" b="1" spc="-23" dirty="0">
                <a:solidFill>
                  <a:srgbClr val="002060"/>
                </a:solidFill>
                <a:latin typeface="Bahnschrift Light" panose="020B0502040204020203" pitchFamily="34" charset="0"/>
                <a:cs typeface="Calibri"/>
              </a:rPr>
              <a:t>g</a:t>
            </a:r>
            <a:r>
              <a:rPr lang="en-US" b="1" spc="-8" dirty="0">
                <a:solidFill>
                  <a:srgbClr val="002060"/>
                </a:solidFill>
                <a:latin typeface="Bahnschrift Light" panose="020B0502040204020203" pitchFamily="34" charset="0"/>
                <a:cs typeface="Calibri"/>
              </a:rPr>
              <a:t>o</a:t>
            </a:r>
            <a:r>
              <a:rPr lang="en-US" b="1" dirty="0">
                <a:solidFill>
                  <a:srgbClr val="002060"/>
                </a:solidFill>
                <a:latin typeface="Bahnschrift Light" panose="020B0502040204020203" pitchFamily="34" charset="0"/>
                <a:cs typeface="Calibri"/>
              </a:rPr>
              <a:t>als,</a:t>
            </a:r>
            <a:r>
              <a:rPr lang="en-US" b="1" spc="-15" dirty="0">
                <a:solidFill>
                  <a:srgbClr val="002060"/>
                </a:solidFill>
                <a:latin typeface="Bahnschrift Light" panose="020B0502040204020203" pitchFamily="34" charset="0"/>
                <a:cs typeface="Calibri"/>
              </a:rPr>
              <a:t> </a:t>
            </a:r>
            <a:r>
              <a:rPr lang="en-US" b="1" dirty="0">
                <a:solidFill>
                  <a:srgbClr val="002060"/>
                </a:solidFill>
                <a:latin typeface="Bahnschrift Light" panose="020B0502040204020203" pitchFamily="34" charset="0"/>
                <a:cs typeface="Calibri"/>
              </a:rPr>
              <a:t>&amp;</a:t>
            </a:r>
            <a:r>
              <a:rPr lang="en-US" b="1" spc="-8" dirty="0">
                <a:solidFill>
                  <a:srgbClr val="002060"/>
                </a:solidFill>
                <a:latin typeface="Bahnschrift Light" panose="020B0502040204020203" pitchFamily="34" charset="0"/>
                <a:cs typeface="Calibri"/>
              </a:rPr>
              <a:t> o</a:t>
            </a:r>
            <a:r>
              <a:rPr lang="en-US" b="1" spc="-4" dirty="0">
                <a:solidFill>
                  <a:srgbClr val="002060"/>
                </a:solidFill>
                <a:latin typeface="Bahnschrift Light" panose="020B0502040204020203" pitchFamily="34" charset="0"/>
                <a:cs typeface="Calibri"/>
              </a:rPr>
              <a:t>b</a:t>
            </a:r>
            <a:r>
              <a:rPr lang="en-US" b="1" dirty="0">
                <a:solidFill>
                  <a:srgbClr val="002060"/>
                </a:solidFill>
                <a:latin typeface="Bahnschrift Light" panose="020B0502040204020203" pitchFamily="34" charset="0"/>
                <a:cs typeface="Calibri"/>
              </a:rPr>
              <a:t>j</a:t>
            </a:r>
            <a:r>
              <a:rPr lang="en-US" b="1" spc="-8" dirty="0">
                <a:solidFill>
                  <a:srgbClr val="002060"/>
                </a:solidFill>
                <a:latin typeface="Bahnschrift Light" panose="020B0502040204020203" pitchFamily="34" charset="0"/>
                <a:cs typeface="Calibri"/>
              </a:rPr>
              <a:t>ec</a:t>
            </a:r>
            <a:r>
              <a:rPr lang="en-US" b="1" dirty="0">
                <a:solidFill>
                  <a:srgbClr val="002060"/>
                </a:solidFill>
                <a:latin typeface="Bahnschrift Light" panose="020B0502040204020203" pitchFamily="34" charset="0"/>
                <a:cs typeface="Calibri"/>
              </a:rPr>
              <a:t>ti</a:t>
            </a:r>
            <a:r>
              <a:rPr lang="en-US" b="1" spc="-34" dirty="0">
                <a:solidFill>
                  <a:srgbClr val="002060"/>
                </a:solidFill>
                <a:latin typeface="Bahnschrift Light" panose="020B0502040204020203" pitchFamily="34" charset="0"/>
                <a:cs typeface="Calibri"/>
              </a:rPr>
              <a:t>v</a:t>
            </a:r>
            <a:r>
              <a:rPr lang="en-US" b="1" spc="-8" dirty="0">
                <a:solidFill>
                  <a:srgbClr val="002060"/>
                </a:solidFill>
                <a:latin typeface="Bahnschrift Light" panose="020B0502040204020203" pitchFamily="34" charset="0"/>
                <a:cs typeface="Calibri"/>
              </a:rPr>
              <a:t>e</a:t>
            </a:r>
            <a:r>
              <a:rPr lang="en-US" b="1" dirty="0">
                <a:solidFill>
                  <a:srgbClr val="002060"/>
                </a:solidFill>
                <a:latin typeface="Bahnschrift Light" panose="020B0502040204020203" pitchFamily="34" charset="0"/>
                <a:cs typeface="Calibri"/>
              </a:rPr>
              <a:t>s</a:t>
            </a:r>
            <a:r>
              <a:rPr lang="en-US" b="1" spc="-4" dirty="0">
                <a:solidFill>
                  <a:srgbClr val="002060"/>
                </a:solidFill>
                <a:latin typeface="Bahnschrift Light" panose="020B0502040204020203" pitchFamily="34" charset="0"/>
                <a:cs typeface="Calibri"/>
              </a:rPr>
              <a:t> </a:t>
            </a:r>
            <a:r>
              <a:rPr lang="en-US" spc="-8" dirty="0">
                <a:solidFill>
                  <a:prstClr val="black"/>
                </a:solidFill>
                <a:latin typeface="Bahnschrift Light" panose="020B0502040204020203" pitchFamily="34" charset="0"/>
                <a:cs typeface="Calibri"/>
              </a:rPr>
              <a:t>o</a:t>
            </a:r>
            <a:r>
              <a:rPr lang="en-US" dirty="0">
                <a:solidFill>
                  <a:prstClr val="black"/>
                </a:solidFill>
                <a:latin typeface="Bahnschrift Light" panose="020B0502040204020203" pitchFamily="34" charset="0"/>
                <a:cs typeface="Calibri"/>
              </a:rPr>
              <a:t>f</a:t>
            </a:r>
            <a:r>
              <a:rPr lang="en-US" spc="-4" dirty="0">
                <a:solidFill>
                  <a:prstClr val="black"/>
                </a:solidFill>
                <a:latin typeface="Bahnschrift Light" panose="020B0502040204020203" pitchFamily="34" charset="0"/>
                <a:cs typeface="Calibri"/>
              </a:rPr>
              <a:t> </a:t>
            </a:r>
            <a:r>
              <a:rPr lang="en-US" spc="-11" dirty="0">
                <a:solidFill>
                  <a:prstClr val="black"/>
                </a:solidFill>
                <a:latin typeface="Bahnschrift Light" panose="020B0502040204020203" pitchFamily="34" charset="0"/>
                <a:cs typeface="Calibri"/>
              </a:rPr>
              <a:t>the</a:t>
            </a:r>
            <a:r>
              <a:rPr lang="en-US" spc="-8" dirty="0">
                <a:solidFill>
                  <a:prstClr val="black"/>
                </a:solidFill>
                <a:latin typeface="Bahnschrift Light" panose="020B0502040204020203" pitchFamily="34" charset="0"/>
                <a:cs typeface="Calibri"/>
              </a:rPr>
              <a:t> </a:t>
            </a:r>
            <a:r>
              <a:rPr lang="en-US" dirty="0">
                <a:solidFill>
                  <a:prstClr val="black"/>
                </a:solidFill>
                <a:latin typeface="Bahnschrift Light" panose="020B0502040204020203" pitchFamily="34" charset="0"/>
                <a:cs typeface="Calibri"/>
              </a:rPr>
              <a:t>C</a:t>
            </a:r>
            <a:r>
              <a:rPr lang="en-US" spc="-8" dirty="0">
                <a:solidFill>
                  <a:prstClr val="black"/>
                </a:solidFill>
                <a:latin typeface="Bahnschrift Light" panose="020B0502040204020203" pitchFamily="34" charset="0"/>
                <a:cs typeface="Calibri"/>
              </a:rPr>
              <a:t>o</a:t>
            </a:r>
            <a:r>
              <a:rPr lang="en-US" spc="-4" dirty="0">
                <a:solidFill>
                  <a:prstClr val="black"/>
                </a:solidFill>
                <a:latin typeface="Bahnschrift Light" panose="020B0502040204020203" pitchFamily="34" charset="0"/>
                <a:cs typeface="Calibri"/>
              </a:rPr>
              <a:t>ns</a:t>
            </a:r>
            <a:r>
              <a:rPr lang="en-US" spc="-8" dirty="0">
                <a:solidFill>
                  <a:prstClr val="black"/>
                </a:solidFill>
                <a:latin typeface="Bahnschrift Light" panose="020B0502040204020203" pitchFamily="34" charset="0"/>
                <a:cs typeface="Calibri"/>
              </a:rPr>
              <a:t>o</a:t>
            </a:r>
            <a:r>
              <a:rPr lang="en-US" dirty="0">
                <a:solidFill>
                  <a:prstClr val="black"/>
                </a:solidFill>
                <a:latin typeface="Bahnschrift Light" panose="020B0502040204020203" pitchFamily="34" charset="0"/>
                <a:cs typeface="Calibri"/>
              </a:rPr>
              <a:t>li</a:t>
            </a:r>
            <a:r>
              <a:rPr lang="en-US" spc="-4" dirty="0">
                <a:solidFill>
                  <a:prstClr val="black"/>
                </a:solidFill>
                <a:latin typeface="Bahnschrift Light" panose="020B0502040204020203" pitchFamily="34" charset="0"/>
                <a:cs typeface="Calibri"/>
              </a:rPr>
              <a:t>d</a:t>
            </a:r>
            <a:r>
              <a:rPr lang="en-US" spc="-19" dirty="0">
                <a:solidFill>
                  <a:prstClr val="black"/>
                </a:solidFill>
                <a:latin typeface="Bahnschrift Light" panose="020B0502040204020203" pitchFamily="34" charset="0"/>
                <a:cs typeface="Calibri"/>
              </a:rPr>
              <a:t>a</a:t>
            </a:r>
            <a:r>
              <a:rPr lang="en-US" spc="-26" dirty="0">
                <a:solidFill>
                  <a:prstClr val="black"/>
                </a:solidFill>
                <a:latin typeface="Bahnschrift Light" panose="020B0502040204020203" pitchFamily="34" charset="0"/>
                <a:cs typeface="Calibri"/>
              </a:rPr>
              <a:t>t</a:t>
            </a:r>
            <a:r>
              <a:rPr lang="en-US" spc="-8" dirty="0">
                <a:solidFill>
                  <a:prstClr val="black"/>
                </a:solidFill>
                <a:latin typeface="Bahnschrift Light" panose="020B0502040204020203" pitchFamily="34" charset="0"/>
                <a:cs typeface="Calibri"/>
              </a:rPr>
              <a:t>e</a:t>
            </a:r>
            <a:r>
              <a:rPr lang="en-US" dirty="0">
                <a:solidFill>
                  <a:prstClr val="black"/>
                </a:solidFill>
                <a:latin typeface="Bahnschrift Light" panose="020B0502040204020203" pitchFamily="34" charset="0"/>
                <a:cs typeface="Calibri"/>
              </a:rPr>
              <a:t>d</a:t>
            </a:r>
            <a:r>
              <a:rPr lang="en-US" spc="-15" dirty="0">
                <a:solidFill>
                  <a:prstClr val="black"/>
                </a:solidFill>
                <a:latin typeface="Bahnschrift Light" panose="020B0502040204020203" pitchFamily="34" charset="0"/>
                <a:cs typeface="Calibri"/>
              </a:rPr>
              <a:t> P</a:t>
            </a:r>
            <a:r>
              <a:rPr lang="en-US" dirty="0">
                <a:solidFill>
                  <a:prstClr val="black"/>
                </a:solidFill>
                <a:latin typeface="Bahnschrift Light" panose="020B0502040204020203" pitchFamily="34" charset="0"/>
                <a:cs typeface="Calibri"/>
              </a:rPr>
              <a:t>lan</a:t>
            </a:r>
          </a:p>
          <a:p>
            <a:pPr marL="177800" marR="381476" indent="-177800" algn="just">
              <a:buFont typeface="Arial" panose="020B0604020202020204" pitchFamily="34" charset="0"/>
              <a:buChar char="•"/>
              <a:defRPr/>
            </a:pPr>
            <a:r>
              <a:rPr lang="en-US" dirty="0">
                <a:solidFill>
                  <a:prstClr val="black"/>
                </a:solidFill>
                <a:latin typeface="Bahnschrift Light" panose="020B0502040204020203" pitchFamily="34" charset="0"/>
                <a:cs typeface="Calibri"/>
              </a:rPr>
              <a:t> Leverages private sector, state, and local  general funds investment</a:t>
            </a:r>
          </a:p>
          <a:p>
            <a:pPr marL="177800" marR="381476" indent="-177800" algn="just">
              <a:buFont typeface="Arial" panose="020B0604020202020204" pitchFamily="34" charset="0"/>
              <a:buChar char="•"/>
              <a:defRPr/>
            </a:pPr>
            <a:r>
              <a:rPr lang="en-US" dirty="0">
                <a:solidFill>
                  <a:prstClr val="black"/>
                </a:solidFill>
                <a:latin typeface="Bahnschrift Light" panose="020B0502040204020203" pitchFamily="34" charset="0"/>
                <a:cs typeface="Calibri"/>
              </a:rPr>
              <a:t>FY 2020-21 Annual Action Plan </a:t>
            </a:r>
            <a:r>
              <a:rPr lang="en-US" dirty="0" smtClean="0">
                <a:solidFill>
                  <a:prstClr val="black"/>
                </a:solidFill>
                <a:latin typeface="Bahnschrift Light" panose="020B0502040204020203" pitchFamily="34" charset="0"/>
                <a:cs typeface="Calibri"/>
              </a:rPr>
              <a:t>is the </a:t>
            </a:r>
            <a:r>
              <a:rPr lang="en-US" dirty="0">
                <a:solidFill>
                  <a:prstClr val="black"/>
                </a:solidFill>
                <a:latin typeface="Bahnschrift Light" panose="020B0502040204020203" pitchFamily="34" charset="0"/>
                <a:cs typeface="Calibri"/>
              </a:rPr>
              <a:t>1</a:t>
            </a:r>
            <a:r>
              <a:rPr lang="en-US" baseline="30000" dirty="0">
                <a:solidFill>
                  <a:prstClr val="black"/>
                </a:solidFill>
                <a:latin typeface="Bahnschrift Light" panose="020B0502040204020203" pitchFamily="34" charset="0"/>
                <a:cs typeface="Calibri"/>
              </a:rPr>
              <a:t>st</a:t>
            </a:r>
            <a:r>
              <a:rPr lang="en-US" dirty="0">
                <a:solidFill>
                  <a:prstClr val="black"/>
                </a:solidFill>
                <a:latin typeface="Bahnschrift Light" panose="020B0502040204020203" pitchFamily="34" charset="0"/>
                <a:cs typeface="Calibri"/>
              </a:rPr>
              <a:t> year of </a:t>
            </a:r>
            <a:r>
              <a:rPr lang="en-US" dirty="0" smtClean="0">
                <a:solidFill>
                  <a:prstClr val="black"/>
                </a:solidFill>
                <a:latin typeface="Bahnschrift Light" panose="020B0502040204020203" pitchFamily="34" charset="0"/>
                <a:cs typeface="Calibri"/>
              </a:rPr>
              <a:t>5-yr Consolidated </a:t>
            </a:r>
            <a:r>
              <a:rPr lang="en-US" dirty="0">
                <a:solidFill>
                  <a:prstClr val="black"/>
                </a:solidFill>
                <a:latin typeface="Bahnschrift Light" panose="020B0502040204020203" pitchFamily="34" charset="0"/>
                <a:cs typeface="Calibri"/>
              </a:rPr>
              <a:t>Plan </a:t>
            </a:r>
          </a:p>
          <a:p>
            <a:pPr marL="50292" marR="582930">
              <a:lnSpc>
                <a:spcPts val="1943"/>
              </a:lnSpc>
              <a:defRPr/>
            </a:pPr>
            <a:endParaRPr lang="en-US" sz="2000" dirty="0">
              <a:solidFill>
                <a:prstClr val="black"/>
              </a:solidFill>
              <a:latin typeface="Bahnschrift Light" panose="020B0502040204020203" pitchFamily="34" charset="0"/>
              <a:cs typeface="Calibri"/>
            </a:endParaRPr>
          </a:p>
        </p:txBody>
      </p:sp>
      <p:cxnSp>
        <p:nvCxnSpPr>
          <p:cNvPr id="7" name="Straight Connector 6">
            <a:extLst>
              <a:ext uri="{FF2B5EF4-FFF2-40B4-BE49-F238E27FC236}">
                <a16:creationId xmlns:a16="http://schemas.microsoft.com/office/drawing/2014/main" id="{0C038E88-D022-42A4-94C3-4B4EC7C51FF0}"/>
              </a:ext>
            </a:extLst>
          </p:cNvPr>
          <p:cNvCxnSpPr>
            <a:cxnSpLocks/>
          </p:cNvCxnSpPr>
          <p:nvPr/>
        </p:nvCxnSpPr>
        <p:spPr>
          <a:xfrm>
            <a:off x="5308253" y="1842016"/>
            <a:ext cx="0" cy="4711184"/>
          </a:xfrm>
          <a:prstGeom prst="line">
            <a:avLst/>
          </a:prstGeom>
        </p:spPr>
        <p:style>
          <a:lnRef idx="1">
            <a:schemeClr val="accent3"/>
          </a:lnRef>
          <a:fillRef idx="0">
            <a:schemeClr val="accent3"/>
          </a:fillRef>
          <a:effectRef idx="0">
            <a:schemeClr val="accent3"/>
          </a:effectRef>
          <a:fontRef idx="minor">
            <a:schemeClr val="tx1"/>
          </a:fontRef>
        </p:style>
      </p:cxnSp>
      <p:sp>
        <p:nvSpPr>
          <p:cNvPr id="8" name="TextBox 7">
            <a:extLst>
              <a:ext uri="{FF2B5EF4-FFF2-40B4-BE49-F238E27FC236}">
                <a16:creationId xmlns:a16="http://schemas.microsoft.com/office/drawing/2014/main" id="{D3FADC5F-FFE4-4F26-A305-66A9B5C6B900}"/>
              </a:ext>
            </a:extLst>
          </p:cNvPr>
          <p:cNvSpPr txBox="1"/>
          <p:nvPr/>
        </p:nvSpPr>
        <p:spPr>
          <a:xfrm>
            <a:off x="444506" y="1826164"/>
            <a:ext cx="4716056" cy="338554"/>
          </a:xfrm>
          <a:prstGeom prst="rect">
            <a:avLst/>
          </a:prstGeom>
          <a:noFill/>
        </p:spPr>
        <p:txBody>
          <a:bodyPr wrap="square" lIns="0" tIns="0" rIns="0" bIns="0" rtlCol="0">
            <a:spAutoFit/>
          </a:bodyPr>
          <a:lstStyle/>
          <a:p>
            <a:r>
              <a:rPr lang="en-US" sz="2200" b="1" dirty="0">
                <a:solidFill>
                  <a:srgbClr val="002060"/>
                </a:solidFill>
              </a:rPr>
              <a:t>Consolidated Plan – FY 2020-2024</a:t>
            </a:r>
          </a:p>
        </p:txBody>
      </p:sp>
      <p:sp>
        <p:nvSpPr>
          <p:cNvPr id="11" name="TextBox 10">
            <a:extLst>
              <a:ext uri="{FF2B5EF4-FFF2-40B4-BE49-F238E27FC236}">
                <a16:creationId xmlns:a16="http://schemas.microsoft.com/office/drawing/2014/main" id="{4994CDB7-BBA8-4984-867F-9700BCA1BCDB}"/>
              </a:ext>
            </a:extLst>
          </p:cNvPr>
          <p:cNvSpPr txBox="1"/>
          <p:nvPr/>
        </p:nvSpPr>
        <p:spPr>
          <a:xfrm>
            <a:off x="5308254" y="1808059"/>
            <a:ext cx="3758901" cy="307777"/>
          </a:xfrm>
          <a:prstGeom prst="rect">
            <a:avLst/>
          </a:prstGeom>
          <a:noFill/>
        </p:spPr>
        <p:txBody>
          <a:bodyPr wrap="square" lIns="0" tIns="0" rIns="0" bIns="0" rtlCol="0">
            <a:spAutoFit/>
          </a:bodyPr>
          <a:lstStyle/>
          <a:p>
            <a:pPr algn="ctr"/>
            <a:r>
              <a:rPr lang="en-US" sz="2000" b="1" dirty="0">
                <a:solidFill>
                  <a:srgbClr val="002060"/>
                </a:solidFill>
              </a:rPr>
              <a:t>Annual Action Plan FY 2020-21</a:t>
            </a:r>
          </a:p>
        </p:txBody>
      </p:sp>
      <p:sp>
        <p:nvSpPr>
          <p:cNvPr id="13" name="TextBox 12">
            <a:extLst>
              <a:ext uri="{FF2B5EF4-FFF2-40B4-BE49-F238E27FC236}">
                <a16:creationId xmlns:a16="http://schemas.microsoft.com/office/drawing/2014/main" id="{75E86C11-49BB-4EA2-A55D-11ACD2798CA4}"/>
              </a:ext>
            </a:extLst>
          </p:cNvPr>
          <p:cNvSpPr txBox="1"/>
          <p:nvPr/>
        </p:nvSpPr>
        <p:spPr>
          <a:xfrm>
            <a:off x="296810" y="2243384"/>
            <a:ext cx="4863752" cy="3924151"/>
          </a:xfrm>
          <a:prstGeom prst="rect">
            <a:avLst/>
          </a:prstGeom>
          <a:noFill/>
        </p:spPr>
        <p:txBody>
          <a:bodyPr wrap="square" lIns="0" tIns="0" rIns="0" bIns="0" rtlCol="0">
            <a:spAutoFit/>
          </a:bodyPr>
          <a:lstStyle/>
          <a:p>
            <a:pPr marL="285750" indent="-285750" algn="just">
              <a:buFont typeface="Arial" panose="020B0604020202020204" pitchFamily="34" charset="0"/>
              <a:buChar char="•"/>
            </a:pPr>
            <a:r>
              <a:rPr lang="en-US" sz="1700" dirty="0">
                <a:latin typeface="Bahnschrift Light" panose="020B0502040204020203" pitchFamily="34" charset="0"/>
              </a:rPr>
              <a:t>City of Detroit receives annual U.S. HUD grants: </a:t>
            </a:r>
          </a:p>
          <a:p>
            <a:pPr marL="342900" indent="-342900" algn="just">
              <a:buFont typeface="+mj-lt"/>
              <a:buAutoNum type="arabicPeriod"/>
            </a:pPr>
            <a:r>
              <a:rPr lang="en-US" altLang="en-US" sz="1700" kern="1200" dirty="0">
                <a:latin typeface="Bahnschrift Light" panose="020B0502040204020203" pitchFamily="34" charset="0"/>
              </a:rPr>
              <a:t>Community Development Block Grant (CDBG),</a:t>
            </a:r>
          </a:p>
          <a:p>
            <a:pPr marL="342900" indent="-342900" algn="just">
              <a:buFont typeface="+mj-lt"/>
              <a:buAutoNum type="arabicPeriod"/>
            </a:pPr>
            <a:r>
              <a:rPr lang="en-US" altLang="en-US" sz="1700" kern="1200" dirty="0">
                <a:latin typeface="Bahnschrift Light" panose="020B0502040204020203" pitchFamily="34" charset="0"/>
              </a:rPr>
              <a:t>HOME Investment Partnership (HOME) Program</a:t>
            </a:r>
          </a:p>
          <a:p>
            <a:pPr marL="342900" indent="-342900" algn="just">
              <a:buFont typeface="+mj-lt"/>
              <a:buAutoNum type="arabicPeriod"/>
            </a:pPr>
            <a:r>
              <a:rPr lang="en-US" altLang="en-US" sz="1700" kern="1200" dirty="0">
                <a:latin typeface="Bahnschrift Light" panose="020B0502040204020203" pitchFamily="34" charset="0"/>
              </a:rPr>
              <a:t>Emergency Solutions </a:t>
            </a:r>
            <a:r>
              <a:rPr lang="en-US" altLang="en-US" sz="1700" kern="1200" dirty="0" smtClean="0">
                <a:latin typeface="Bahnschrift Light" panose="020B0502040204020203" pitchFamily="34" charset="0"/>
              </a:rPr>
              <a:t>Grant (ESG</a:t>
            </a:r>
            <a:r>
              <a:rPr lang="en-US" altLang="en-US" sz="1700" kern="1200" dirty="0">
                <a:latin typeface="Bahnschrift Light" panose="020B0502040204020203" pitchFamily="34" charset="0"/>
              </a:rPr>
              <a:t>), </a:t>
            </a:r>
          </a:p>
          <a:p>
            <a:pPr marL="342900" indent="-342900" algn="just">
              <a:buFont typeface="+mj-lt"/>
              <a:buAutoNum type="arabicPeriod"/>
            </a:pPr>
            <a:r>
              <a:rPr lang="en-US" altLang="en-US" sz="1700" kern="1200" dirty="0">
                <a:latin typeface="Bahnschrift Light" panose="020B0502040204020203" pitchFamily="34" charset="0"/>
              </a:rPr>
              <a:t>Housing Opportunities for Persons with AIDS (HOPWA)</a:t>
            </a:r>
          </a:p>
          <a:p>
            <a:pPr algn="just"/>
            <a:endParaRPr lang="en-US" sz="1700" dirty="0">
              <a:latin typeface="Bahnschrift Light" panose="020B0502040204020203" pitchFamily="34" charset="0"/>
            </a:endParaRPr>
          </a:p>
          <a:p>
            <a:pPr marL="285750" indent="-285750" algn="just">
              <a:buFont typeface="Arial" panose="020B0604020202020204" pitchFamily="34" charset="0"/>
              <a:buChar char="•"/>
            </a:pPr>
            <a:r>
              <a:rPr lang="en-US" sz="1700" dirty="0">
                <a:latin typeface="Bahnschrift Light" panose="020B0502040204020203" pitchFamily="34" charset="0"/>
              </a:rPr>
              <a:t>HUD </a:t>
            </a:r>
            <a:r>
              <a:rPr lang="en-US" sz="1700" dirty="0" smtClean="0">
                <a:latin typeface="Bahnschrift Light" panose="020B0502040204020203" pitchFamily="34" charset="0"/>
              </a:rPr>
              <a:t>plan requires us </a:t>
            </a:r>
            <a:r>
              <a:rPr lang="en-US" sz="1700" dirty="0">
                <a:latin typeface="Bahnschrift Light" panose="020B0502040204020203" pitchFamily="34" charset="0"/>
              </a:rPr>
              <a:t>to identify and prioritize the City’s housing &amp; community development needs and set five-year goals for use of grants</a:t>
            </a:r>
          </a:p>
          <a:p>
            <a:pPr algn="just"/>
            <a:endParaRPr lang="en-US" sz="1700" dirty="0">
              <a:latin typeface="Bahnschrift Light" panose="020B0502040204020203" pitchFamily="34" charset="0"/>
            </a:endParaRPr>
          </a:p>
          <a:p>
            <a:pPr marL="285750" indent="-285750" algn="just">
              <a:buFont typeface="Arial" panose="020B0604020202020204" pitchFamily="34" charset="0"/>
              <a:buChar char="•"/>
            </a:pPr>
            <a:r>
              <a:rPr lang="en-US" sz="1700" dirty="0">
                <a:latin typeface="Bahnschrift Light" panose="020B0502040204020203" pitchFamily="34" charset="0"/>
              </a:rPr>
              <a:t>Input from diverse  stakeholders such as residents, community leaders, non-profits, and private sector to create the plan</a:t>
            </a:r>
          </a:p>
        </p:txBody>
      </p:sp>
    </p:spTree>
    <p:extLst>
      <p:ext uri="{BB962C8B-B14F-4D97-AF65-F5344CB8AC3E}">
        <p14:creationId xmlns:p14="http://schemas.microsoft.com/office/powerpoint/2010/main" val="2526168839"/>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object 2"/>
          <p:cNvSpPr txBox="1"/>
          <p:nvPr/>
        </p:nvSpPr>
        <p:spPr>
          <a:xfrm>
            <a:off x="1593158" y="893925"/>
            <a:ext cx="7600760" cy="294953"/>
          </a:xfrm>
          <a:prstGeom prst="rect">
            <a:avLst/>
          </a:prstGeom>
        </p:spPr>
        <p:txBody>
          <a:bodyPr vert="horz" wrap="square" lIns="0" tIns="0" rIns="0" bIns="0" rtlCol="0">
            <a:spAutoFit/>
          </a:bodyPr>
          <a:lstStyle/>
          <a:p>
            <a:pPr marL="9525" marR="3810" defTabSz="685800">
              <a:lnSpc>
                <a:spcPts val="2348"/>
              </a:lnSpc>
              <a:defRPr/>
            </a:pPr>
            <a:r>
              <a:rPr sz="2400" b="1" spc="-4" dirty="0">
                <a:solidFill>
                  <a:schemeClr val="bg1"/>
                </a:solidFill>
                <a:latin typeface="Bahnschrift SemiBold" panose="020B0502040204020203" pitchFamily="34" charset="0"/>
                <a:cs typeface="Arial Black"/>
              </a:rPr>
              <a:t>C</a:t>
            </a:r>
            <a:r>
              <a:rPr sz="2400" b="1" spc="-8" dirty="0">
                <a:solidFill>
                  <a:schemeClr val="bg1"/>
                </a:solidFill>
                <a:latin typeface="Bahnschrift SemiBold" panose="020B0502040204020203" pitchFamily="34" charset="0"/>
                <a:cs typeface="Arial Black"/>
              </a:rPr>
              <a:t>on</a:t>
            </a:r>
            <a:r>
              <a:rPr sz="2400" b="1" dirty="0">
                <a:solidFill>
                  <a:schemeClr val="bg1"/>
                </a:solidFill>
                <a:latin typeface="Bahnschrift SemiBold" panose="020B0502040204020203" pitchFamily="34" charset="0"/>
                <a:cs typeface="Arial Black"/>
              </a:rPr>
              <a:t>s</a:t>
            </a:r>
            <a:r>
              <a:rPr sz="2400" b="1" spc="-8" dirty="0">
                <a:solidFill>
                  <a:schemeClr val="bg1"/>
                </a:solidFill>
                <a:latin typeface="Bahnschrift SemiBold" panose="020B0502040204020203" pitchFamily="34" charset="0"/>
                <a:cs typeface="Arial Black"/>
              </a:rPr>
              <a:t>o</a:t>
            </a:r>
            <a:r>
              <a:rPr sz="2400" b="1" spc="4" dirty="0">
                <a:solidFill>
                  <a:schemeClr val="bg1"/>
                </a:solidFill>
                <a:latin typeface="Bahnschrift SemiBold" panose="020B0502040204020203" pitchFamily="34" charset="0"/>
                <a:cs typeface="Arial Black"/>
              </a:rPr>
              <a:t>li</a:t>
            </a:r>
            <a:r>
              <a:rPr sz="2400" b="1" spc="-8" dirty="0">
                <a:solidFill>
                  <a:schemeClr val="bg1"/>
                </a:solidFill>
                <a:latin typeface="Bahnschrift SemiBold" panose="020B0502040204020203" pitchFamily="34" charset="0"/>
                <a:cs typeface="Arial Black"/>
              </a:rPr>
              <a:t>d</a:t>
            </a:r>
            <a:r>
              <a:rPr sz="2400" b="1" spc="-41" dirty="0">
                <a:solidFill>
                  <a:schemeClr val="bg1"/>
                </a:solidFill>
                <a:latin typeface="Bahnschrift SemiBold" panose="020B0502040204020203" pitchFamily="34" charset="0"/>
                <a:cs typeface="Arial Black"/>
              </a:rPr>
              <a:t>a</a:t>
            </a:r>
            <a:r>
              <a:rPr sz="2400" b="1" spc="-8" dirty="0">
                <a:solidFill>
                  <a:schemeClr val="bg1"/>
                </a:solidFill>
                <a:latin typeface="Bahnschrift SemiBold" panose="020B0502040204020203" pitchFamily="34" charset="0"/>
                <a:cs typeface="Arial Black"/>
              </a:rPr>
              <a:t>te</a:t>
            </a:r>
            <a:r>
              <a:rPr sz="2400" b="1" dirty="0">
                <a:solidFill>
                  <a:schemeClr val="bg1"/>
                </a:solidFill>
                <a:latin typeface="Bahnschrift SemiBold" panose="020B0502040204020203" pitchFamily="34" charset="0"/>
                <a:cs typeface="Arial Black"/>
              </a:rPr>
              <a:t>d P</a:t>
            </a:r>
            <a:r>
              <a:rPr sz="2400" b="1" spc="4" dirty="0">
                <a:solidFill>
                  <a:schemeClr val="bg1"/>
                </a:solidFill>
                <a:latin typeface="Bahnschrift SemiBold" panose="020B0502040204020203" pitchFamily="34" charset="0"/>
                <a:cs typeface="Arial Black"/>
              </a:rPr>
              <a:t>l</a:t>
            </a:r>
            <a:r>
              <a:rPr sz="2400" b="1" spc="-8" dirty="0">
                <a:solidFill>
                  <a:schemeClr val="bg1"/>
                </a:solidFill>
                <a:latin typeface="Bahnschrift SemiBold" panose="020B0502040204020203" pitchFamily="34" charset="0"/>
                <a:cs typeface="Arial Black"/>
              </a:rPr>
              <a:t>a</a:t>
            </a:r>
            <a:r>
              <a:rPr sz="2400" b="1" dirty="0">
                <a:solidFill>
                  <a:schemeClr val="bg1"/>
                </a:solidFill>
                <a:latin typeface="Bahnschrift SemiBold" panose="020B0502040204020203" pitchFamily="34" charset="0"/>
                <a:cs typeface="Arial Black"/>
              </a:rPr>
              <a:t>n S</a:t>
            </a:r>
            <a:r>
              <a:rPr sz="2400" b="1" spc="-8" dirty="0">
                <a:solidFill>
                  <a:schemeClr val="bg1"/>
                </a:solidFill>
                <a:latin typeface="Bahnschrift SemiBold" panose="020B0502040204020203" pitchFamily="34" charset="0"/>
                <a:cs typeface="Arial Black"/>
              </a:rPr>
              <a:t>t</a:t>
            </a:r>
            <a:r>
              <a:rPr sz="2400" b="1" spc="30" dirty="0">
                <a:solidFill>
                  <a:schemeClr val="bg1"/>
                </a:solidFill>
                <a:latin typeface="Bahnschrift SemiBold" panose="020B0502040204020203" pitchFamily="34" charset="0"/>
                <a:cs typeface="Arial Black"/>
              </a:rPr>
              <a:t>r</a:t>
            </a:r>
            <a:r>
              <a:rPr sz="2400" b="1" spc="-41" dirty="0">
                <a:solidFill>
                  <a:schemeClr val="bg1"/>
                </a:solidFill>
                <a:latin typeface="Bahnschrift SemiBold" panose="020B0502040204020203" pitchFamily="34" charset="0"/>
                <a:cs typeface="Arial Black"/>
              </a:rPr>
              <a:t>a</a:t>
            </a:r>
            <a:r>
              <a:rPr sz="2400" b="1" spc="-8" dirty="0">
                <a:solidFill>
                  <a:schemeClr val="bg1"/>
                </a:solidFill>
                <a:latin typeface="Bahnschrift SemiBold" panose="020B0502040204020203" pitchFamily="34" charset="0"/>
                <a:cs typeface="Arial Black"/>
              </a:rPr>
              <a:t>t</a:t>
            </a:r>
            <a:r>
              <a:rPr sz="2400" b="1" spc="49" dirty="0">
                <a:solidFill>
                  <a:schemeClr val="bg1"/>
                </a:solidFill>
                <a:latin typeface="Bahnschrift SemiBold" panose="020B0502040204020203" pitchFamily="34" charset="0"/>
                <a:cs typeface="Arial Black"/>
              </a:rPr>
              <a:t>e</a:t>
            </a:r>
            <a:r>
              <a:rPr sz="2400" b="1" spc="30" dirty="0">
                <a:solidFill>
                  <a:schemeClr val="bg1"/>
                </a:solidFill>
                <a:latin typeface="Bahnschrift SemiBold" panose="020B0502040204020203" pitchFamily="34" charset="0"/>
                <a:cs typeface="Arial Black"/>
              </a:rPr>
              <a:t>g</a:t>
            </a:r>
            <a:r>
              <a:rPr sz="2400" b="1" dirty="0">
                <a:solidFill>
                  <a:schemeClr val="bg1"/>
                </a:solidFill>
                <a:latin typeface="Bahnschrift SemiBold" panose="020B0502040204020203" pitchFamily="34" charset="0"/>
                <a:cs typeface="Arial Black"/>
              </a:rPr>
              <a:t>y</a:t>
            </a:r>
            <a:r>
              <a:rPr sz="2400" b="1" spc="15" dirty="0">
                <a:solidFill>
                  <a:schemeClr val="bg1"/>
                </a:solidFill>
                <a:latin typeface="Bahnschrift SemiBold" panose="020B0502040204020203" pitchFamily="34" charset="0"/>
                <a:cs typeface="Arial Black"/>
              </a:rPr>
              <a:t> </a:t>
            </a:r>
            <a:r>
              <a:rPr sz="2400" b="1" dirty="0">
                <a:solidFill>
                  <a:schemeClr val="bg1"/>
                </a:solidFill>
                <a:latin typeface="Bahnschrift SemiBold" panose="020B0502040204020203" pitchFamily="34" charset="0"/>
                <a:cs typeface="Arial Black"/>
              </a:rPr>
              <a:t>&amp;</a:t>
            </a:r>
            <a:r>
              <a:rPr sz="2400" b="1" spc="-8" dirty="0">
                <a:solidFill>
                  <a:schemeClr val="bg1"/>
                </a:solidFill>
                <a:latin typeface="Bahnschrift SemiBold" panose="020B0502040204020203" pitchFamily="34" charset="0"/>
                <a:cs typeface="Arial Black"/>
              </a:rPr>
              <a:t> </a:t>
            </a:r>
            <a:r>
              <a:rPr sz="2400" b="1" spc="-4" dirty="0">
                <a:solidFill>
                  <a:schemeClr val="bg1"/>
                </a:solidFill>
                <a:latin typeface="Bahnschrift SemiBold" panose="020B0502040204020203" pitchFamily="34" charset="0"/>
                <a:cs typeface="Arial Black"/>
              </a:rPr>
              <a:t>A</a:t>
            </a:r>
            <a:r>
              <a:rPr sz="2400" b="1" spc="-8" dirty="0">
                <a:solidFill>
                  <a:schemeClr val="bg1"/>
                </a:solidFill>
                <a:latin typeface="Bahnschrift SemiBold" panose="020B0502040204020203" pitchFamily="34" charset="0"/>
                <a:cs typeface="Arial Black"/>
              </a:rPr>
              <a:t>nnual </a:t>
            </a:r>
            <a:r>
              <a:rPr sz="2400" b="1" spc="-4" dirty="0">
                <a:solidFill>
                  <a:schemeClr val="bg1"/>
                </a:solidFill>
                <a:latin typeface="Bahnschrift SemiBold" panose="020B0502040204020203" pitchFamily="34" charset="0"/>
                <a:cs typeface="Arial Black"/>
              </a:rPr>
              <a:t>A</a:t>
            </a:r>
            <a:r>
              <a:rPr sz="2400" b="1" spc="-8" dirty="0">
                <a:solidFill>
                  <a:schemeClr val="bg1"/>
                </a:solidFill>
                <a:latin typeface="Bahnschrift SemiBold" panose="020B0502040204020203" pitchFamily="34" charset="0"/>
                <a:cs typeface="Arial Black"/>
              </a:rPr>
              <a:t>ct</a:t>
            </a:r>
            <a:r>
              <a:rPr sz="2400" b="1" spc="4" dirty="0">
                <a:solidFill>
                  <a:schemeClr val="bg1"/>
                </a:solidFill>
                <a:latin typeface="Bahnschrift SemiBold" panose="020B0502040204020203" pitchFamily="34" charset="0"/>
                <a:cs typeface="Arial Black"/>
              </a:rPr>
              <a:t>i</a:t>
            </a:r>
            <a:r>
              <a:rPr sz="2400" b="1" spc="-8" dirty="0">
                <a:solidFill>
                  <a:schemeClr val="bg1"/>
                </a:solidFill>
                <a:latin typeface="Bahnschrift SemiBold" panose="020B0502040204020203" pitchFamily="34" charset="0"/>
                <a:cs typeface="Arial Black"/>
              </a:rPr>
              <a:t>o</a:t>
            </a:r>
            <a:r>
              <a:rPr sz="2400" b="1" dirty="0">
                <a:solidFill>
                  <a:schemeClr val="bg1"/>
                </a:solidFill>
                <a:latin typeface="Bahnschrift SemiBold" panose="020B0502040204020203" pitchFamily="34" charset="0"/>
                <a:cs typeface="Arial Black"/>
              </a:rPr>
              <a:t>n P</a:t>
            </a:r>
            <a:r>
              <a:rPr sz="2400" b="1" spc="4" dirty="0">
                <a:solidFill>
                  <a:schemeClr val="bg1"/>
                </a:solidFill>
                <a:latin typeface="Bahnschrift SemiBold" panose="020B0502040204020203" pitchFamily="34" charset="0"/>
                <a:cs typeface="Arial Black"/>
              </a:rPr>
              <a:t>l</a:t>
            </a:r>
            <a:r>
              <a:rPr sz="2400" b="1" spc="-8" dirty="0">
                <a:solidFill>
                  <a:schemeClr val="bg1"/>
                </a:solidFill>
                <a:latin typeface="Bahnschrift SemiBold" panose="020B0502040204020203" pitchFamily="34" charset="0"/>
                <a:cs typeface="Arial Black"/>
              </a:rPr>
              <a:t>an</a:t>
            </a:r>
            <a:endParaRPr sz="2400" dirty="0">
              <a:solidFill>
                <a:schemeClr val="bg1"/>
              </a:solidFill>
              <a:latin typeface="Bahnschrift SemiBold" panose="020B0502040204020203" pitchFamily="34" charset="0"/>
              <a:cs typeface="Arial Black"/>
            </a:endParaRPr>
          </a:p>
        </p:txBody>
      </p:sp>
      <p:sp>
        <p:nvSpPr>
          <p:cNvPr id="7" name="Rounded Rectangle 6"/>
          <p:cNvSpPr/>
          <p:nvPr/>
        </p:nvSpPr>
        <p:spPr>
          <a:xfrm>
            <a:off x="3712099" y="2198369"/>
            <a:ext cx="1867853" cy="914400"/>
          </a:xfrm>
          <a:prstGeom prst="roundRect">
            <a:avLst/>
          </a:prstGeom>
          <a:solidFill>
            <a:srgbClr val="FFFF99"/>
          </a:solidFill>
          <a:ln w="25400" cap="flat" cmpd="sng" algn="ctr">
            <a:solidFill>
              <a:srgbClr val="4F81BD"/>
            </a:solidFill>
            <a:prstDash val="solid"/>
          </a:ln>
          <a:effectLst/>
        </p:spPr>
        <p:txBody>
          <a:bodyPr rot="0" spcFirstLastPara="0" vert="horz" wrap="square" lIns="68580" tIns="34290" rIns="68580" bIns="34290" numCol="1" spcCol="0" rtlCol="0" fromWordArt="0" anchor="ctr" anchorCtr="0" forceAA="0" compatLnSpc="1">
            <a:prstTxWarp prst="textNoShape">
              <a:avLst/>
            </a:prstTxWarp>
            <a:noAutofit/>
          </a:bodyPr>
          <a:lstStyle/>
          <a:p>
            <a:pPr algn="ctr" defTabSz="685800" fontAlgn="base">
              <a:defRPr/>
            </a:pPr>
            <a:r>
              <a:rPr lang="en-US" sz="1050" b="1" dirty="0">
                <a:solidFill>
                  <a:srgbClr val="000000"/>
                </a:solidFill>
                <a:latin typeface="Arial"/>
                <a:ea typeface="Times New Roman" panose="02020603050405020304" pitchFamily="18" charset="0"/>
                <a:cs typeface="Times New Roman" panose="02020603050405020304" pitchFamily="18" charset="0"/>
              </a:rPr>
              <a:t>Five Year Plan</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algn="ctr" defTabSz="685800" eaLnBrk="0" fontAlgn="base" hangingPunct="0">
              <a:defRPr/>
            </a:pPr>
            <a:r>
              <a:rPr lang="en-US" sz="1050" dirty="0">
                <a:solidFill>
                  <a:srgbClr val="000000"/>
                </a:solidFill>
                <a:latin typeface="Arial"/>
                <a:ea typeface="Times New Roman" panose="02020603050405020304" pitchFamily="18" charset="0"/>
                <a:cs typeface="Times New Roman" panose="02020603050405020304" pitchFamily="18" charset="0"/>
              </a:rPr>
              <a:t>2020-2024</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algn="ctr" defTabSz="685800" eaLnBrk="0" fontAlgn="base" hangingPunct="0">
              <a:defRPr/>
            </a:pPr>
            <a:r>
              <a:rPr lang="en-US" sz="900" dirty="0">
                <a:solidFill>
                  <a:srgbClr val="000000"/>
                </a:solidFill>
                <a:latin typeface="Arial"/>
                <a:ea typeface="Times New Roman" panose="02020603050405020304" pitchFamily="18" charset="0"/>
                <a:cs typeface="Times New Roman" panose="02020603050405020304" pitchFamily="18" charset="0"/>
              </a:rPr>
              <a:t>(Contains Strategies, broad goals, and objectives)</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algn="ctr" defTabSz="685800">
              <a:lnSpc>
                <a:spcPct val="115000"/>
              </a:lnSpc>
              <a:spcAft>
                <a:spcPts val="750"/>
              </a:spcAft>
              <a:defRPr/>
            </a:pPr>
            <a:r>
              <a:rPr lang="en-US" sz="825" kern="0" dirty="0">
                <a:solidFill>
                  <a:sysClr val="windowText" lastClr="000000"/>
                </a:solidFill>
                <a:latin typeface="Arial"/>
                <a:ea typeface="Arial" panose="020B0604020202020204" pitchFamily="34" charset="0"/>
                <a:cs typeface="Times New Roman" panose="02020603050405020304" pitchFamily="18" charset="0"/>
              </a:rPr>
              <a:t> </a:t>
            </a:r>
          </a:p>
        </p:txBody>
      </p:sp>
      <p:cxnSp>
        <p:nvCxnSpPr>
          <p:cNvPr id="9" name="Straight Arrow Connector 8"/>
          <p:cNvCxnSpPr/>
          <p:nvPr/>
        </p:nvCxnSpPr>
        <p:spPr>
          <a:xfrm flipH="1">
            <a:off x="1353301" y="3058713"/>
            <a:ext cx="2358799" cy="816057"/>
          </a:xfrm>
          <a:prstGeom prst="straightConnector1">
            <a:avLst/>
          </a:prstGeom>
          <a:noFill/>
          <a:ln w="12700" cap="rnd" cmpd="sng" algn="ctr">
            <a:solidFill>
              <a:srgbClr val="90C226"/>
            </a:solidFill>
            <a:prstDash val="solid"/>
            <a:tailEnd type="triangle"/>
          </a:ln>
          <a:effectLst/>
        </p:spPr>
      </p:cxnSp>
      <p:sp>
        <p:nvSpPr>
          <p:cNvPr id="10" name="Text Box 9"/>
          <p:cNvSpPr txBox="1">
            <a:spLocks noChangeArrowheads="1"/>
          </p:cNvSpPr>
          <p:nvPr/>
        </p:nvSpPr>
        <p:spPr bwMode="auto">
          <a:xfrm>
            <a:off x="396652" y="3874770"/>
            <a:ext cx="1608494" cy="1072990"/>
          </a:xfrm>
          <a:prstGeom prst="roundRect">
            <a:avLst/>
          </a:prstGeom>
          <a:solidFill>
            <a:srgbClr val="CCECFF"/>
          </a:solidFill>
          <a:ln w="9525">
            <a:solidFill>
              <a:srgbClr val="000000"/>
            </a:solidFill>
            <a:miter lim="800000"/>
            <a:headEnd/>
            <a:tailEnd/>
          </a:ln>
        </p:spPr>
        <p:txBody>
          <a:bodyPr wrap="square">
            <a:noAutofit/>
          </a:bodyPr>
          <a:lstStyle/>
          <a:p>
            <a:pPr defTabSz="685800" fontAlgn="base">
              <a:defRPr/>
            </a:pPr>
            <a:r>
              <a:rPr lang="en-US" sz="105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Action Plan</a:t>
            </a:r>
            <a:endParaRPr lang="en-US" sz="105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105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Year 1: 2020</a:t>
            </a:r>
            <a:endParaRPr lang="en-US" sz="900" b="1"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825"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(Contains specific implementing actions to carry out five year strategies, goals and objectives)</a:t>
            </a:r>
            <a:endParaRPr lang="en-US" sz="900" b="1"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900" kern="0" dirty="0">
                <a:solidFill>
                  <a:sysClr val="windowText" lastClr="000000"/>
                </a:solidFill>
                <a:latin typeface="Times New Roman" panose="02020603050405020304" pitchFamily="18" charset="0"/>
                <a:ea typeface="Times New Roman" panose="02020603050405020304" pitchFamily="18" charset="0"/>
              </a:rPr>
              <a:t> </a:t>
            </a:r>
          </a:p>
        </p:txBody>
      </p:sp>
      <p:sp>
        <p:nvSpPr>
          <p:cNvPr id="11" name="Text Box 9"/>
          <p:cNvSpPr txBox="1">
            <a:spLocks noChangeArrowheads="1"/>
          </p:cNvSpPr>
          <p:nvPr/>
        </p:nvSpPr>
        <p:spPr bwMode="auto">
          <a:xfrm>
            <a:off x="2186698" y="3874770"/>
            <a:ext cx="1550194" cy="1072991"/>
          </a:xfrm>
          <a:prstGeom prst="roundRect">
            <a:avLst/>
          </a:prstGeom>
          <a:solidFill>
            <a:schemeClr val="accent4">
              <a:lumMod val="20000"/>
              <a:lumOff val="80000"/>
            </a:schemeClr>
          </a:solidFill>
          <a:ln w="9525">
            <a:solidFill>
              <a:srgbClr val="000000"/>
            </a:solidFill>
            <a:miter lim="800000"/>
            <a:headEnd/>
            <a:tailEnd/>
          </a:ln>
        </p:spPr>
        <p:txBody>
          <a:bodyPr wrap="square">
            <a:noAutofit/>
          </a:bodyPr>
          <a:lstStyle/>
          <a:p>
            <a:pPr defTabSz="685800" fontAlgn="base">
              <a:defRPr/>
            </a:pPr>
            <a:r>
              <a:rPr lang="en-US" sz="105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Action Plan</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10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Year 2: 2021</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82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(Contains specific implementing actions to carry out five year strategies, goals and objectives)</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900" kern="0" dirty="0">
                <a:solidFill>
                  <a:sysClr val="windowText" lastClr="000000"/>
                </a:solidFill>
                <a:latin typeface="Times New Roman" panose="02020603050405020304" pitchFamily="18" charset="0"/>
                <a:ea typeface="Times New Roman" panose="02020603050405020304" pitchFamily="18" charset="0"/>
              </a:rPr>
              <a:t> </a:t>
            </a:r>
          </a:p>
        </p:txBody>
      </p:sp>
      <p:sp>
        <p:nvSpPr>
          <p:cNvPr id="12" name="Text Box 9"/>
          <p:cNvSpPr txBox="1">
            <a:spLocks noChangeArrowheads="1"/>
          </p:cNvSpPr>
          <p:nvPr/>
        </p:nvSpPr>
        <p:spPr bwMode="auto">
          <a:xfrm>
            <a:off x="3893652" y="3874769"/>
            <a:ext cx="1550194" cy="1072991"/>
          </a:xfrm>
          <a:prstGeom prst="roundRect">
            <a:avLst/>
          </a:prstGeom>
          <a:solidFill>
            <a:schemeClr val="accent4">
              <a:lumMod val="20000"/>
              <a:lumOff val="80000"/>
            </a:schemeClr>
          </a:solidFill>
          <a:ln w="9525">
            <a:solidFill>
              <a:srgbClr val="000000"/>
            </a:solidFill>
            <a:miter lim="800000"/>
            <a:headEnd/>
            <a:tailEnd/>
          </a:ln>
        </p:spPr>
        <p:txBody>
          <a:bodyPr wrap="square">
            <a:noAutofit/>
          </a:bodyPr>
          <a:lstStyle/>
          <a:p>
            <a:pPr defTabSz="685800" fontAlgn="base">
              <a:defRPr/>
            </a:pPr>
            <a:r>
              <a:rPr lang="en-US" sz="105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Action Plan</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105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Year 3: 2022</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825"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(Contains specific implementing actions to carry out five year strategies, goals and objectives)</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900" kern="0" dirty="0">
                <a:solidFill>
                  <a:sysClr val="windowText" lastClr="000000"/>
                </a:solidFill>
                <a:latin typeface="Times New Roman" panose="02020603050405020304" pitchFamily="18" charset="0"/>
                <a:ea typeface="Times New Roman" panose="02020603050405020304" pitchFamily="18" charset="0"/>
              </a:rPr>
              <a:t> </a:t>
            </a:r>
          </a:p>
        </p:txBody>
      </p:sp>
      <p:sp>
        <p:nvSpPr>
          <p:cNvPr id="13" name="Text Box 9"/>
          <p:cNvSpPr txBox="1">
            <a:spLocks noChangeArrowheads="1"/>
          </p:cNvSpPr>
          <p:nvPr/>
        </p:nvSpPr>
        <p:spPr bwMode="auto">
          <a:xfrm>
            <a:off x="5625397" y="3874769"/>
            <a:ext cx="1550194" cy="1072991"/>
          </a:xfrm>
          <a:prstGeom prst="roundRect">
            <a:avLst/>
          </a:prstGeom>
          <a:solidFill>
            <a:schemeClr val="accent4">
              <a:lumMod val="20000"/>
              <a:lumOff val="80000"/>
            </a:schemeClr>
          </a:solidFill>
          <a:ln w="9525">
            <a:solidFill>
              <a:srgbClr val="000000"/>
            </a:solidFill>
            <a:miter lim="800000"/>
            <a:headEnd/>
            <a:tailEnd/>
          </a:ln>
        </p:spPr>
        <p:txBody>
          <a:bodyPr wrap="square">
            <a:noAutofit/>
          </a:bodyPr>
          <a:lstStyle/>
          <a:p>
            <a:pPr defTabSz="685800" fontAlgn="base">
              <a:defRPr/>
            </a:pPr>
            <a:r>
              <a:rPr lang="en-US" sz="1050" b="1"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Action Plan</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1050"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Year 4: 2023</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825" kern="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(Contains specific implementing actions to carry out five year strategies, goals and objectives)</a:t>
            </a:r>
            <a:endParaRPr lang="en-US" sz="900" kern="0" dirty="0">
              <a:solidFill>
                <a:sysClr val="windowText" lastClr="000000"/>
              </a:solidFill>
              <a:latin typeface="Times New Roman" panose="02020603050405020304" pitchFamily="18" charset="0"/>
              <a:ea typeface="Times New Roman" panose="02020603050405020304" pitchFamily="18" charset="0"/>
            </a:endParaRPr>
          </a:p>
          <a:p>
            <a:pPr defTabSz="685800" eaLnBrk="0" fontAlgn="base" hangingPunct="0">
              <a:defRPr/>
            </a:pPr>
            <a:r>
              <a:rPr lang="en-US" sz="900" kern="0" dirty="0">
                <a:solidFill>
                  <a:sysClr val="windowText" lastClr="000000"/>
                </a:solidFill>
                <a:latin typeface="Times New Roman" panose="02020603050405020304" pitchFamily="18" charset="0"/>
                <a:ea typeface="Times New Roman" panose="02020603050405020304" pitchFamily="18" charset="0"/>
              </a:rPr>
              <a:t> </a:t>
            </a:r>
          </a:p>
        </p:txBody>
      </p:sp>
      <p:sp>
        <p:nvSpPr>
          <p:cNvPr id="14" name="Text Box 9"/>
          <p:cNvSpPr txBox="1">
            <a:spLocks noChangeArrowheads="1"/>
          </p:cNvSpPr>
          <p:nvPr/>
        </p:nvSpPr>
        <p:spPr bwMode="auto">
          <a:xfrm>
            <a:off x="7357143" y="3874769"/>
            <a:ext cx="1550194" cy="1072991"/>
          </a:xfrm>
          <a:prstGeom prst="roundRect">
            <a:avLst/>
          </a:prstGeom>
          <a:solidFill>
            <a:schemeClr val="accent4">
              <a:lumMod val="20000"/>
              <a:lumOff val="80000"/>
            </a:schemeClr>
          </a:solidFill>
          <a:ln w="9525">
            <a:solidFill>
              <a:schemeClr val="tx1"/>
            </a:solidFill>
            <a:miter lim="800000"/>
            <a:headEnd/>
            <a:tailEnd/>
          </a:ln>
        </p:spPr>
        <p:txBody>
          <a:bodyPr wrap="square">
            <a:noAutofit/>
          </a:bodyPr>
          <a:lstStyle/>
          <a:p>
            <a:pPr defTabSz="685800" fontAlgn="base">
              <a:defRPr/>
            </a:pPr>
            <a:r>
              <a:rPr lang="en-US" sz="1050" b="1"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Action Plan</a:t>
            </a:r>
            <a:endParaRPr lang="en-US" sz="900" dirty="0">
              <a:solidFill>
                <a:prstClr val="black"/>
              </a:solidFill>
              <a:latin typeface="Times New Roman" panose="02020603050405020304" pitchFamily="18" charset="0"/>
              <a:ea typeface="Times New Roman" panose="02020603050405020304" pitchFamily="18" charset="0"/>
            </a:endParaRPr>
          </a:p>
          <a:p>
            <a:pPr defTabSz="685800" eaLnBrk="0" fontAlgn="base" hangingPunct="0">
              <a:defRPr/>
            </a:pPr>
            <a:r>
              <a:rPr lang="en-US" sz="1050"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Year 5: 2024</a:t>
            </a:r>
            <a:endParaRPr lang="en-US" sz="900" dirty="0">
              <a:solidFill>
                <a:prstClr val="black"/>
              </a:solidFill>
              <a:latin typeface="Times New Roman" panose="02020603050405020304" pitchFamily="18" charset="0"/>
              <a:ea typeface="Times New Roman" panose="02020603050405020304" pitchFamily="18" charset="0"/>
            </a:endParaRPr>
          </a:p>
          <a:p>
            <a:pPr defTabSz="685800" eaLnBrk="0" fontAlgn="base" hangingPunct="0">
              <a:defRPr/>
            </a:pPr>
            <a:r>
              <a:rPr lang="en-US" sz="825" dirty="0">
                <a:solidFill>
                  <a:srgbClr val="000000"/>
                </a:solidFill>
                <a:latin typeface="Arial" panose="020B0604020202020204" pitchFamily="34" charset="0"/>
                <a:ea typeface="Times New Roman" panose="02020603050405020304" pitchFamily="18" charset="0"/>
                <a:cs typeface="Times New Roman" panose="02020603050405020304" pitchFamily="18" charset="0"/>
              </a:rPr>
              <a:t>(Contains specific implementing actions to carry out five year strategies, goals and objectives)</a:t>
            </a:r>
            <a:endParaRPr lang="en-US" sz="900" dirty="0">
              <a:solidFill>
                <a:prstClr val="black"/>
              </a:solidFill>
              <a:latin typeface="Times New Roman" panose="02020603050405020304" pitchFamily="18" charset="0"/>
              <a:ea typeface="Times New Roman" panose="02020603050405020304" pitchFamily="18" charset="0"/>
            </a:endParaRPr>
          </a:p>
          <a:p>
            <a:pPr defTabSz="685800" eaLnBrk="0" fontAlgn="base" hangingPunct="0">
              <a:defRPr/>
            </a:pPr>
            <a:r>
              <a:rPr lang="en-US" sz="900" dirty="0">
                <a:solidFill>
                  <a:prstClr val="black"/>
                </a:solidFill>
                <a:latin typeface="Times New Roman" panose="02020603050405020304" pitchFamily="18" charset="0"/>
                <a:ea typeface="Times New Roman" panose="02020603050405020304" pitchFamily="18" charset="0"/>
              </a:rPr>
              <a:t> </a:t>
            </a:r>
          </a:p>
        </p:txBody>
      </p:sp>
      <p:cxnSp>
        <p:nvCxnSpPr>
          <p:cNvPr id="15" name="Straight Arrow Connector 14"/>
          <p:cNvCxnSpPr/>
          <p:nvPr/>
        </p:nvCxnSpPr>
        <p:spPr>
          <a:xfrm flipH="1">
            <a:off x="3208020" y="3177049"/>
            <a:ext cx="685632" cy="693551"/>
          </a:xfrm>
          <a:prstGeom prst="straightConnector1">
            <a:avLst/>
          </a:prstGeom>
          <a:noFill/>
          <a:ln w="12700" cap="rnd" cmpd="sng" algn="ctr">
            <a:solidFill>
              <a:srgbClr val="90C226"/>
            </a:solidFill>
            <a:prstDash val="solid"/>
            <a:tailEnd type="triangle"/>
          </a:ln>
          <a:effectLst/>
        </p:spPr>
      </p:cxnSp>
      <p:cxnSp>
        <p:nvCxnSpPr>
          <p:cNvPr id="16" name="Straight Arrow Connector 15"/>
          <p:cNvCxnSpPr/>
          <p:nvPr/>
        </p:nvCxnSpPr>
        <p:spPr>
          <a:xfrm>
            <a:off x="4539255" y="3170602"/>
            <a:ext cx="31990" cy="687560"/>
          </a:xfrm>
          <a:prstGeom prst="straightConnector1">
            <a:avLst/>
          </a:prstGeom>
          <a:noFill/>
          <a:ln w="12700" cap="rnd" cmpd="sng" algn="ctr">
            <a:solidFill>
              <a:srgbClr val="90C226"/>
            </a:solidFill>
            <a:prstDash val="solid"/>
            <a:tailEnd type="triangle"/>
          </a:ln>
          <a:effectLst/>
        </p:spPr>
      </p:cxnSp>
      <p:cxnSp>
        <p:nvCxnSpPr>
          <p:cNvPr id="17" name="Straight Arrow Connector 16"/>
          <p:cNvCxnSpPr/>
          <p:nvPr/>
        </p:nvCxnSpPr>
        <p:spPr>
          <a:xfrm>
            <a:off x="5579953" y="3058713"/>
            <a:ext cx="2110283" cy="811887"/>
          </a:xfrm>
          <a:prstGeom prst="straightConnector1">
            <a:avLst/>
          </a:prstGeom>
          <a:noFill/>
          <a:ln w="12700" cap="rnd" cmpd="sng" algn="ctr">
            <a:solidFill>
              <a:srgbClr val="90C226"/>
            </a:solidFill>
            <a:prstDash val="solid"/>
            <a:tailEnd type="triangle"/>
          </a:ln>
          <a:effectLst/>
        </p:spPr>
      </p:cxnSp>
      <p:cxnSp>
        <p:nvCxnSpPr>
          <p:cNvPr id="20" name="Straight Arrow Connector 19"/>
          <p:cNvCxnSpPr/>
          <p:nvPr/>
        </p:nvCxnSpPr>
        <p:spPr>
          <a:xfrm>
            <a:off x="5393538" y="3192354"/>
            <a:ext cx="644393" cy="583356"/>
          </a:xfrm>
          <a:prstGeom prst="straightConnector1">
            <a:avLst/>
          </a:prstGeom>
          <a:noFill/>
          <a:ln w="12700" cap="rnd" cmpd="sng" algn="ctr">
            <a:solidFill>
              <a:srgbClr val="90C226"/>
            </a:solidFill>
            <a:prstDash val="solid"/>
            <a:tailEnd type="triangle"/>
          </a:ln>
          <a:effectLst/>
        </p:spPr>
      </p:cxnSp>
      <p:sp>
        <p:nvSpPr>
          <p:cNvPr id="24" name="TextBox 23"/>
          <p:cNvSpPr txBox="1"/>
          <p:nvPr/>
        </p:nvSpPr>
        <p:spPr>
          <a:xfrm>
            <a:off x="516658" y="3514382"/>
            <a:ext cx="1123337" cy="369332"/>
          </a:xfrm>
          <a:prstGeom prst="rect">
            <a:avLst/>
          </a:prstGeom>
          <a:noFill/>
        </p:spPr>
        <p:txBody>
          <a:bodyPr wrap="square" rtlCol="0">
            <a:spAutoFit/>
          </a:bodyPr>
          <a:lstStyle/>
          <a:p>
            <a:pPr defTabSz="685800">
              <a:defRPr/>
            </a:pPr>
            <a:r>
              <a:rPr lang="en-US" sz="900" b="1" dirty="0">
                <a:solidFill>
                  <a:prstClr val="black"/>
                </a:solidFill>
                <a:latin typeface="Trebuchet MS" panose="020B0603020202020204"/>
              </a:rPr>
              <a:t>Plan to submit by Oct 15, 2020</a:t>
            </a:r>
          </a:p>
        </p:txBody>
      </p:sp>
      <p:sp>
        <p:nvSpPr>
          <p:cNvPr id="25" name="TextBox 24"/>
          <p:cNvSpPr txBox="1"/>
          <p:nvPr/>
        </p:nvSpPr>
        <p:spPr>
          <a:xfrm>
            <a:off x="2384510" y="3514382"/>
            <a:ext cx="1123337" cy="369332"/>
          </a:xfrm>
          <a:prstGeom prst="rect">
            <a:avLst/>
          </a:prstGeom>
          <a:noFill/>
        </p:spPr>
        <p:txBody>
          <a:bodyPr wrap="square" rtlCol="0">
            <a:spAutoFit/>
          </a:bodyPr>
          <a:lstStyle/>
          <a:p>
            <a:pPr defTabSz="685800">
              <a:defRPr/>
            </a:pPr>
            <a:r>
              <a:rPr lang="en-US" sz="900" b="1" dirty="0">
                <a:solidFill>
                  <a:prstClr val="black"/>
                </a:solidFill>
                <a:latin typeface="Trebuchet MS" panose="020B0603020202020204"/>
              </a:rPr>
              <a:t>Due: May 15, 2021</a:t>
            </a:r>
          </a:p>
        </p:txBody>
      </p:sp>
      <p:sp>
        <p:nvSpPr>
          <p:cNvPr id="2" name="TextBox 1">
            <a:extLst>
              <a:ext uri="{FF2B5EF4-FFF2-40B4-BE49-F238E27FC236}">
                <a16:creationId xmlns:a16="http://schemas.microsoft.com/office/drawing/2014/main" id="{1EC1AEBE-4A3C-49FC-B87F-D296853247AF}"/>
              </a:ext>
            </a:extLst>
          </p:cNvPr>
          <p:cNvSpPr txBox="1"/>
          <p:nvPr/>
        </p:nvSpPr>
        <p:spPr>
          <a:xfrm>
            <a:off x="516658" y="5116245"/>
            <a:ext cx="8106642" cy="1384995"/>
          </a:xfrm>
          <a:prstGeom prst="rect">
            <a:avLst/>
          </a:prstGeom>
          <a:noFill/>
        </p:spPr>
        <p:txBody>
          <a:bodyPr wrap="square" lIns="0" tIns="0" rIns="0" bIns="0" rtlCol="0">
            <a:spAutoFit/>
          </a:bodyPr>
          <a:lstStyle/>
          <a:p>
            <a:pPr marL="0" marR="0" lvl="0" indent="0" algn="l" defTabSz="1017588"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Goals</a:t>
            </a:r>
          </a:p>
          <a:p>
            <a:pPr marL="0" marR="0" lvl="0" indent="0" algn="l" defTabSz="1017588" rtl="0" eaLnBrk="0" fontAlgn="base" latinLnBrk="0" hangingPunct="0">
              <a:lnSpc>
                <a:spcPct val="100000"/>
              </a:lnSpc>
              <a:spcBef>
                <a:spcPct val="0"/>
              </a:spcBef>
              <a:spcAft>
                <a:spcPct val="0"/>
              </a:spcAft>
              <a:buClrTx/>
              <a:buSzTx/>
              <a:buFontTx/>
              <a:buNone/>
              <a:tabLst/>
              <a:defRPr/>
            </a:pPr>
            <a:r>
              <a:rPr kumimoji="0" lang="en-US" b="1"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Primarily focused on low-to moderate-income households and communities</a:t>
            </a:r>
          </a:p>
          <a:p>
            <a:pPr marL="285750" marR="0" lvl="0" indent="-285750" algn="l" defTabSz="1017588" rtl="0" eaLnBrk="0" fontAlgn="base" latinLnBrk="0" hangingPunct="0">
              <a:lnSpc>
                <a:spcPct val="100000"/>
              </a:lnSpc>
              <a:spcBef>
                <a:spcPct val="0"/>
              </a:spcBef>
              <a:spcAft>
                <a:spcPct val="0"/>
              </a:spcAft>
              <a:buClrTx/>
              <a:buSzTx/>
              <a:buFont typeface="Wingdings" panose="05000000000000000000" pitchFamily="2" charset="2"/>
              <a:buChar char="v"/>
              <a:tabLst/>
              <a:defRPr/>
            </a:pPr>
            <a:r>
              <a:rPr lang="en-US" dirty="0">
                <a:solidFill>
                  <a:prstClr val="black"/>
                </a:solidFill>
                <a:latin typeface="Calibri" panose="020F0502020204030204" pitchFamily="34" charset="0"/>
              </a:rPr>
              <a:t>Development of decent and affordable housing</a:t>
            </a:r>
          </a:p>
          <a:p>
            <a:pPr marL="285750" marR="0" lvl="0" indent="-285750" algn="l" defTabSz="1017588"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Create suitable living environments and promote quality of life</a:t>
            </a:r>
          </a:p>
          <a:p>
            <a:pPr marL="285750" marR="0" lvl="0" indent="-285750" algn="l" defTabSz="1017588" rtl="0" eaLnBrk="0" fontAlgn="base" latinLnBrk="0" hangingPunct="0">
              <a:lnSpc>
                <a:spcPct val="100000"/>
              </a:lnSpc>
              <a:spcBef>
                <a:spcPct val="0"/>
              </a:spcBef>
              <a:spcAft>
                <a:spcPct val="0"/>
              </a:spcAft>
              <a:buClrTx/>
              <a:buSzTx/>
              <a:buFont typeface="Wingdings" panose="05000000000000000000" pitchFamily="2" charset="2"/>
              <a:buChar char="v"/>
              <a:tabLst/>
              <a:defRPr/>
            </a:pPr>
            <a:r>
              <a:rPr kumimoji="0" lang="en-US" i="0" u="none" strike="noStrike" kern="1200" cap="none" spc="0" normalizeH="0" baseline="0" noProof="0" dirty="0">
                <a:ln>
                  <a:noFill/>
                </a:ln>
                <a:solidFill>
                  <a:prstClr val="black"/>
                </a:solidFill>
                <a:effectLst/>
                <a:uLnTx/>
                <a:uFillTx/>
                <a:latin typeface="Calibri" panose="020F0502020204030204" pitchFamily="34" charset="0"/>
                <a:ea typeface="+mn-ea"/>
                <a:cs typeface="+mn-cs"/>
              </a:rPr>
              <a:t>Expand economic opportunities</a:t>
            </a:r>
          </a:p>
        </p:txBody>
      </p:sp>
    </p:spTree>
    <p:extLst>
      <p:ext uri="{BB962C8B-B14F-4D97-AF65-F5344CB8AC3E}">
        <p14:creationId xmlns:p14="http://schemas.microsoft.com/office/powerpoint/2010/main" val="112930844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p:cNvGraphicFramePr>
            <a:graphicFrameLocks/>
          </p:cNvGraphicFramePr>
          <p:nvPr>
            <p:extLst>
              <p:ext uri="{D42A27DB-BD31-4B8C-83A1-F6EECF244321}">
                <p14:modId xmlns:p14="http://schemas.microsoft.com/office/powerpoint/2010/main" val="2710073143"/>
              </p:ext>
            </p:extLst>
          </p:nvPr>
        </p:nvGraphicFramePr>
        <p:xfrm>
          <a:off x="1598085" y="1851218"/>
          <a:ext cx="6678621" cy="4191000"/>
        </p:xfrm>
        <a:graphic>
          <a:graphicData uri="http://schemas.openxmlformats.org/drawingml/2006/chart">
            <c:chart xmlns:c="http://schemas.openxmlformats.org/drawingml/2006/chart" xmlns:r="http://schemas.openxmlformats.org/officeDocument/2006/relationships" r:id="rId2"/>
          </a:graphicData>
        </a:graphic>
      </p:graphicFrame>
      <p:sp>
        <p:nvSpPr>
          <p:cNvPr id="7" name="object 2"/>
          <p:cNvSpPr txBox="1"/>
          <p:nvPr/>
        </p:nvSpPr>
        <p:spPr>
          <a:xfrm>
            <a:off x="1598085" y="815782"/>
            <a:ext cx="7545915" cy="371192"/>
          </a:xfrm>
          <a:prstGeom prst="rect">
            <a:avLst/>
          </a:prstGeom>
        </p:spPr>
        <p:txBody>
          <a:bodyPr vert="horz" wrap="square" lIns="0" tIns="0" rIns="0" bIns="0" rtlCol="0">
            <a:spAutoFit/>
          </a:bodyPr>
          <a:lstStyle/>
          <a:p>
            <a:pPr marL="1505426" marR="3810" indent="-1496378">
              <a:lnSpc>
                <a:spcPts val="3240"/>
              </a:lnSpc>
            </a:pPr>
            <a:r>
              <a:rPr sz="2400" b="1" spc="-41" dirty="0">
                <a:solidFill>
                  <a:schemeClr val="bg1"/>
                </a:solidFill>
                <a:latin typeface="Bahnschrift SemiBold" panose="020B0502040204020203" pitchFamily="34" charset="0"/>
                <a:cs typeface="Calibri Light"/>
              </a:rPr>
              <a:t>C</a:t>
            </a:r>
            <a:r>
              <a:rPr sz="2400" b="1" spc="-15" dirty="0">
                <a:solidFill>
                  <a:schemeClr val="bg1"/>
                </a:solidFill>
                <a:latin typeface="Bahnschrift SemiBold" panose="020B0502040204020203" pitchFamily="34" charset="0"/>
                <a:cs typeface="Calibri Light"/>
              </a:rPr>
              <a:t>i</a:t>
            </a:r>
            <a:r>
              <a:rPr sz="2400" b="1" spc="-26" dirty="0">
                <a:solidFill>
                  <a:schemeClr val="bg1"/>
                </a:solidFill>
                <a:latin typeface="Bahnschrift SemiBold" panose="020B0502040204020203" pitchFamily="34" charset="0"/>
                <a:cs typeface="Calibri Light"/>
              </a:rPr>
              <a:t>t</a:t>
            </a:r>
            <a:r>
              <a:rPr sz="2400" b="1" spc="-15" dirty="0">
                <a:solidFill>
                  <a:schemeClr val="bg1"/>
                </a:solidFill>
                <a:latin typeface="Bahnschrift SemiBold" panose="020B0502040204020203" pitchFamily="34" charset="0"/>
                <a:cs typeface="Calibri Light"/>
              </a:rPr>
              <a:t>y</a:t>
            </a:r>
            <a:r>
              <a:rPr sz="2400" b="1" spc="-68" dirty="0">
                <a:solidFill>
                  <a:schemeClr val="bg1"/>
                </a:solidFill>
                <a:latin typeface="Bahnschrift SemiBold" panose="020B0502040204020203" pitchFamily="34" charset="0"/>
                <a:cs typeface="Calibri Light"/>
              </a:rPr>
              <a:t> </a:t>
            </a:r>
            <a:r>
              <a:rPr sz="2400" b="1" spc="-34" dirty="0">
                <a:solidFill>
                  <a:schemeClr val="bg1"/>
                </a:solidFill>
                <a:latin typeface="Bahnschrift SemiBold" panose="020B0502040204020203" pitchFamily="34" charset="0"/>
                <a:cs typeface="Calibri Light"/>
              </a:rPr>
              <a:t>o</a:t>
            </a:r>
            <a:r>
              <a:rPr sz="2400" b="1" spc="-11" dirty="0">
                <a:solidFill>
                  <a:schemeClr val="bg1"/>
                </a:solidFill>
                <a:latin typeface="Bahnschrift SemiBold" panose="020B0502040204020203" pitchFamily="34" charset="0"/>
                <a:cs typeface="Calibri Light"/>
              </a:rPr>
              <a:t>f</a:t>
            </a:r>
            <a:r>
              <a:rPr sz="2400" b="1" spc="-38" dirty="0">
                <a:solidFill>
                  <a:schemeClr val="bg1"/>
                </a:solidFill>
                <a:latin typeface="Bahnschrift SemiBold" panose="020B0502040204020203" pitchFamily="34" charset="0"/>
                <a:cs typeface="Calibri Light"/>
              </a:rPr>
              <a:t> </a:t>
            </a:r>
            <a:r>
              <a:rPr sz="2400" b="1" spc="-49" dirty="0">
                <a:solidFill>
                  <a:schemeClr val="bg1"/>
                </a:solidFill>
                <a:latin typeface="Bahnschrift SemiBold" panose="020B0502040204020203" pitchFamily="34" charset="0"/>
                <a:cs typeface="Calibri Light"/>
              </a:rPr>
              <a:t>De</a:t>
            </a:r>
            <a:r>
              <a:rPr sz="2400" b="1" spc="-26" dirty="0">
                <a:solidFill>
                  <a:schemeClr val="bg1"/>
                </a:solidFill>
                <a:latin typeface="Bahnschrift SemiBold" panose="020B0502040204020203" pitchFamily="34" charset="0"/>
                <a:cs typeface="Calibri Light"/>
              </a:rPr>
              <a:t>t</a:t>
            </a:r>
            <a:r>
              <a:rPr sz="2400" b="1" spc="-83" dirty="0">
                <a:solidFill>
                  <a:schemeClr val="bg1"/>
                </a:solidFill>
                <a:latin typeface="Bahnschrift SemiBold" panose="020B0502040204020203" pitchFamily="34" charset="0"/>
                <a:cs typeface="Calibri Light"/>
              </a:rPr>
              <a:t>r</a:t>
            </a:r>
            <a:r>
              <a:rPr sz="2400" b="1" spc="-38" dirty="0">
                <a:solidFill>
                  <a:schemeClr val="bg1"/>
                </a:solidFill>
                <a:latin typeface="Bahnschrift SemiBold" panose="020B0502040204020203" pitchFamily="34" charset="0"/>
                <a:cs typeface="Calibri Light"/>
              </a:rPr>
              <a:t>oi</a:t>
            </a:r>
            <a:r>
              <a:rPr sz="2400" b="1" spc="-11" dirty="0">
                <a:solidFill>
                  <a:schemeClr val="bg1"/>
                </a:solidFill>
                <a:latin typeface="Bahnschrift SemiBold" panose="020B0502040204020203" pitchFamily="34" charset="0"/>
                <a:cs typeface="Calibri Light"/>
              </a:rPr>
              <a:t>t</a:t>
            </a:r>
            <a:r>
              <a:rPr sz="2400" b="1" spc="-53" dirty="0">
                <a:solidFill>
                  <a:schemeClr val="bg1"/>
                </a:solidFill>
                <a:latin typeface="Bahnschrift SemiBold" panose="020B0502040204020203" pitchFamily="34" charset="0"/>
                <a:cs typeface="Calibri Light"/>
              </a:rPr>
              <a:t> </a:t>
            </a:r>
            <a:r>
              <a:rPr lang="en-US" sz="2400" b="1" spc="-41" dirty="0">
                <a:solidFill>
                  <a:schemeClr val="bg1"/>
                </a:solidFill>
                <a:latin typeface="Bahnschrift SemiBold" panose="020B0502040204020203" pitchFamily="34" charset="0"/>
                <a:cs typeface="Calibri Light"/>
              </a:rPr>
              <a:t>Funding</a:t>
            </a:r>
            <a:r>
              <a:rPr sz="2400" b="1" spc="-68" dirty="0">
                <a:solidFill>
                  <a:schemeClr val="bg1"/>
                </a:solidFill>
                <a:latin typeface="Bahnschrift SemiBold" panose="020B0502040204020203" pitchFamily="34" charset="0"/>
                <a:cs typeface="Calibri Light"/>
              </a:rPr>
              <a:t> </a:t>
            </a:r>
            <a:r>
              <a:rPr sz="2400" b="1" spc="-45" dirty="0">
                <a:solidFill>
                  <a:schemeClr val="bg1"/>
                </a:solidFill>
                <a:latin typeface="Bahnschrift SemiBold" panose="020B0502040204020203" pitchFamily="34" charset="0"/>
                <a:cs typeface="Calibri Light"/>
              </a:rPr>
              <a:t>A</a:t>
            </a:r>
            <a:r>
              <a:rPr sz="2400" b="1" spc="-15" dirty="0">
                <a:solidFill>
                  <a:schemeClr val="bg1"/>
                </a:solidFill>
                <a:latin typeface="Bahnschrift SemiBold" panose="020B0502040204020203" pitchFamily="34" charset="0"/>
                <a:cs typeface="Calibri Light"/>
              </a:rPr>
              <a:t>ll</a:t>
            </a:r>
            <a:r>
              <a:rPr sz="2400" b="1" spc="-45" dirty="0">
                <a:solidFill>
                  <a:schemeClr val="bg1"/>
                </a:solidFill>
                <a:latin typeface="Bahnschrift SemiBold" panose="020B0502040204020203" pitchFamily="34" charset="0"/>
                <a:cs typeface="Calibri Light"/>
              </a:rPr>
              <a:t>o</a:t>
            </a:r>
            <a:r>
              <a:rPr sz="2400" b="1" spc="-68" dirty="0">
                <a:solidFill>
                  <a:schemeClr val="bg1"/>
                </a:solidFill>
                <a:latin typeface="Bahnschrift SemiBold" panose="020B0502040204020203" pitchFamily="34" charset="0"/>
                <a:cs typeface="Calibri Light"/>
              </a:rPr>
              <a:t>ca</a:t>
            </a:r>
            <a:r>
              <a:rPr sz="2400" b="1" spc="-38" dirty="0">
                <a:solidFill>
                  <a:schemeClr val="bg1"/>
                </a:solidFill>
                <a:latin typeface="Bahnschrift SemiBold" panose="020B0502040204020203" pitchFamily="34" charset="0"/>
                <a:cs typeface="Calibri Light"/>
              </a:rPr>
              <a:t>t</a:t>
            </a:r>
            <a:r>
              <a:rPr sz="2400" b="1" spc="-23" dirty="0">
                <a:solidFill>
                  <a:schemeClr val="bg1"/>
                </a:solidFill>
                <a:latin typeface="Bahnschrift SemiBold" panose="020B0502040204020203" pitchFamily="34" charset="0"/>
                <a:cs typeface="Calibri Light"/>
              </a:rPr>
              <a:t>i</a:t>
            </a:r>
            <a:r>
              <a:rPr sz="2400" b="1" spc="-45" dirty="0">
                <a:solidFill>
                  <a:schemeClr val="bg1"/>
                </a:solidFill>
                <a:latin typeface="Bahnschrift SemiBold" panose="020B0502040204020203" pitchFamily="34" charset="0"/>
                <a:cs typeface="Calibri Light"/>
              </a:rPr>
              <a:t>o</a:t>
            </a:r>
            <a:r>
              <a:rPr sz="2400" b="1" spc="-49" dirty="0">
                <a:solidFill>
                  <a:schemeClr val="bg1"/>
                </a:solidFill>
                <a:latin typeface="Bahnschrift SemiBold" panose="020B0502040204020203" pitchFamily="34" charset="0"/>
                <a:cs typeface="Calibri Light"/>
              </a:rPr>
              <a:t>n</a:t>
            </a:r>
            <a:r>
              <a:rPr sz="2400" b="1" spc="-34" dirty="0">
                <a:solidFill>
                  <a:schemeClr val="bg1"/>
                </a:solidFill>
                <a:latin typeface="Bahnschrift SemiBold" panose="020B0502040204020203" pitchFamily="34" charset="0"/>
                <a:cs typeface="Calibri Light"/>
              </a:rPr>
              <a:t>s</a:t>
            </a:r>
            <a:r>
              <a:rPr lang="en-US" sz="2400" b="1" spc="-8" dirty="0">
                <a:solidFill>
                  <a:schemeClr val="bg1"/>
                </a:solidFill>
                <a:latin typeface="Bahnschrift SemiBold" panose="020B0502040204020203" pitchFamily="34" charset="0"/>
                <a:cs typeface="Calibri Light"/>
              </a:rPr>
              <a:t> </a:t>
            </a:r>
            <a:r>
              <a:rPr sz="2400" b="1" spc="-38" dirty="0">
                <a:solidFill>
                  <a:schemeClr val="bg1"/>
                </a:solidFill>
                <a:latin typeface="Bahnschrift SemiBold" panose="020B0502040204020203" pitchFamily="34" charset="0"/>
                <a:cs typeface="Calibri Light"/>
              </a:rPr>
              <a:t>20</a:t>
            </a:r>
            <a:r>
              <a:rPr lang="en-US" sz="2400" b="1" spc="-45" dirty="0">
                <a:solidFill>
                  <a:schemeClr val="bg1"/>
                </a:solidFill>
                <a:latin typeface="Bahnschrift SemiBold" panose="020B0502040204020203" pitchFamily="34" charset="0"/>
                <a:cs typeface="Calibri Light"/>
              </a:rPr>
              <a:t>05</a:t>
            </a:r>
            <a:r>
              <a:rPr sz="2400" b="1" spc="-75" dirty="0">
                <a:solidFill>
                  <a:schemeClr val="bg1"/>
                </a:solidFill>
                <a:latin typeface="Bahnschrift SemiBold" panose="020B0502040204020203" pitchFamily="34" charset="0"/>
                <a:cs typeface="Calibri Light"/>
              </a:rPr>
              <a:t> </a:t>
            </a:r>
            <a:r>
              <a:rPr sz="2400" b="1" spc="-15" dirty="0">
                <a:solidFill>
                  <a:schemeClr val="bg1"/>
                </a:solidFill>
                <a:latin typeface="Bahnschrift SemiBold" panose="020B0502040204020203" pitchFamily="34" charset="0"/>
                <a:cs typeface="Calibri Light"/>
              </a:rPr>
              <a:t>–</a:t>
            </a:r>
            <a:r>
              <a:rPr sz="2400" b="1" spc="-41" dirty="0">
                <a:solidFill>
                  <a:schemeClr val="bg1"/>
                </a:solidFill>
                <a:latin typeface="Bahnschrift SemiBold" panose="020B0502040204020203" pitchFamily="34" charset="0"/>
                <a:cs typeface="Calibri Light"/>
              </a:rPr>
              <a:t> </a:t>
            </a:r>
            <a:r>
              <a:rPr sz="2400" b="1" spc="-38" dirty="0">
                <a:solidFill>
                  <a:schemeClr val="bg1"/>
                </a:solidFill>
                <a:latin typeface="Bahnschrift SemiBold" panose="020B0502040204020203" pitchFamily="34" charset="0"/>
                <a:cs typeface="Calibri Light"/>
              </a:rPr>
              <a:t>20</a:t>
            </a:r>
            <a:r>
              <a:rPr lang="en-US" sz="2400" b="1" spc="-45" dirty="0">
                <a:solidFill>
                  <a:schemeClr val="bg1"/>
                </a:solidFill>
                <a:latin typeface="Bahnschrift SemiBold" panose="020B0502040204020203" pitchFamily="34" charset="0"/>
                <a:cs typeface="Calibri Light"/>
              </a:rPr>
              <a:t>20</a:t>
            </a:r>
            <a:endParaRPr sz="2400" b="1" dirty="0">
              <a:solidFill>
                <a:schemeClr val="bg1"/>
              </a:solidFill>
              <a:latin typeface="Bahnschrift SemiBold" panose="020B0502040204020203" pitchFamily="34" charset="0"/>
              <a:cs typeface="Calibri Light"/>
            </a:endParaRPr>
          </a:p>
        </p:txBody>
      </p:sp>
    </p:spTree>
    <p:extLst>
      <p:ext uri="{BB962C8B-B14F-4D97-AF65-F5344CB8AC3E}">
        <p14:creationId xmlns:p14="http://schemas.microsoft.com/office/powerpoint/2010/main" val="17861389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DBCA2752-CDFB-4003-B4D1-1927ADBC32A5}"/>
              </a:ext>
            </a:extLst>
          </p:cNvPr>
          <p:cNvGraphicFramePr/>
          <p:nvPr>
            <p:extLst>
              <p:ext uri="{D42A27DB-BD31-4B8C-83A1-F6EECF244321}">
                <p14:modId xmlns:p14="http://schemas.microsoft.com/office/powerpoint/2010/main" val="3288707155"/>
              </p:ext>
            </p:extLst>
          </p:nvPr>
        </p:nvGraphicFramePr>
        <p:xfrm>
          <a:off x="562564" y="2133600"/>
          <a:ext cx="8018872" cy="3501934"/>
        </p:xfrm>
        <a:graphic>
          <a:graphicData uri="http://schemas.openxmlformats.org/drawingml/2006/chart">
            <c:chart xmlns:c="http://schemas.openxmlformats.org/drawingml/2006/chart" xmlns:r="http://schemas.openxmlformats.org/officeDocument/2006/relationships" r:id="rId3"/>
          </a:graphicData>
        </a:graphic>
      </p:graphicFrame>
      <p:sp>
        <p:nvSpPr>
          <p:cNvPr id="6" name="Rectangle 5">
            <a:extLst>
              <a:ext uri="{FF2B5EF4-FFF2-40B4-BE49-F238E27FC236}">
                <a16:creationId xmlns:a16="http://schemas.microsoft.com/office/drawing/2014/main" id="{EDB29499-DB71-435D-B43A-20D897AB51B8}"/>
              </a:ext>
            </a:extLst>
          </p:cNvPr>
          <p:cNvSpPr/>
          <p:nvPr/>
        </p:nvSpPr>
        <p:spPr>
          <a:xfrm>
            <a:off x="138385" y="5562600"/>
            <a:ext cx="8830718" cy="830997"/>
          </a:xfrm>
          <a:prstGeom prst="rect">
            <a:avLst/>
          </a:prstGeom>
        </p:spPr>
        <p:txBody>
          <a:bodyPr wrap="square">
            <a:spAutoFit/>
          </a:bodyPr>
          <a:lstStyle/>
          <a:p>
            <a:pPr marL="342900" indent="-342900" defTabSz="887553" eaLnBrk="1" fontAlgn="auto" hangingPunct="1">
              <a:spcAft>
                <a:spcPts val="0"/>
              </a:spcAft>
              <a:buFont typeface="Wingdings" panose="05000000000000000000" pitchFamily="2" charset="2"/>
              <a:buChar char="§"/>
              <a:defRPr/>
            </a:pPr>
            <a:r>
              <a:rPr lang="en-US" altLang="en-US" sz="1600" dirty="0"/>
              <a:t>Resources (1</a:t>
            </a:r>
            <a:r>
              <a:rPr lang="en-US" altLang="en-US" sz="1600" baseline="30000" dirty="0"/>
              <a:t>st</a:t>
            </a:r>
            <a:r>
              <a:rPr lang="en-US" altLang="en-US" sz="1600" dirty="0"/>
              <a:t> Plan Year) </a:t>
            </a:r>
          </a:p>
          <a:p>
            <a:pPr marL="342900" indent="-342900" defTabSz="887553" eaLnBrk="1" fontAlgn="auto" hangingPunct="1">
              <a:spcAft>
                <a:spcPts val="0"/>
              </a:spcAft>
              <a:buFont typeface="Wingdings" panose="05000000000000000000" pitchFamily="2" charset="2"/>
              <a:buChar char="§"/>
              <a:defRPr/>
            </a:pPr>
            <a:r>
              <a:rPr lang="en-US" altLang="en-US" sz="1600" dirty="0"/>
              <a:t>Actual appropriation from HUD for FY 2020-2021</a:t>
            </a:r>
          </a:p>
          <a:p>
            <a:pPr marL="342900" indent="-342900" defTabSz="887553" eaLnBrk="1" fontAlgn="auto" hangingPunct="1">
              <a:spcAft>
                <a:spcPts val="0"/>
              </a:spcAft>
              <a:buFont typeface="Wingdings" panose="05000000000000000000" pitchFamily="2" charset="2"/>
              <a:buChar char="§"/>
              <a:defRPr/>
            </a:pPr>
            <a:r>
              <a:rPr lang="en-US" altLang="en-US" sz="1600" dirty="0"/>
              <a:t>Allocation of funding based on Consolidated Plan priorities, goals, and previous funding</a:t>
            </a:r>
          </a:p>
        </p:txBody>
      </p:sp>
      <p:sp>
        <p:nvSpPr>
          <p:cNvPr id="3" name="Title 2">
            <a:extLst>
              <a:ext uri="{FF2B5EF4-FFF2-40B4-BE49-F238E27FC236}">
                <a16:creationId xmlns:a16="http://schemas.microsoft.com/office/drawing/2014/main" id="{3ACDA105-C735-4313-B7BA-53F21D2700FB}"/>
              </a:ext>
            </a:extLst>
          </p:cNvPr>
          <p:cNvSpPr>
            <a:spLocks noGrp="1"/>
          </p:cNvSpPr>
          <p:nvPr>
            <p:ph type="title"/>
          </p:nvPr>
        </p:nvSpPr>
        <p:spPr>
          <a:xfrm>
            <a:off x="2032000" y="838200"/>
            <a:ext cx="6718300" cy="553970"/>
          </a:xfrm>
        </p:spPr>
        <p:txBody>
          <a:bodyPr/>
          <a:lstStyle/>
          <a:p>
            <a:r>
              <a:rPr lang="en-US" altLang="en-US" sz="2500" b="1" dirty="0">
                <a:latin typeface="Bahnschrift SemiBold" panose="020B0502040204020203" pitchFamily="34" charset="0"/>
              </a:rPr>
              <a:t>FY 2020-2021 Annual Action Plan Resources</a:t>
            </a:r>
            <a:endParaRPr lang="en-US" sz="2500" dirty="0">
              <a:latin typeface="Bahnschrift SemiBold" panose="020B0502040204020203" pitchFamily="34" charset="0"/>
            </a:endParaRPr>
          </a:p>
        </p:txBody>
      </p:sp>
      <p:sp>
        <p:nvSpPr>
          <p:cNvPr id="11" name="Slide Number Placeholder 5">
            <a:extLst>
              <a:ext uri="{FF2B5EF4-FFF2-40B4-BE49-F238E27FC236}">
                <a16:creationId xmlns:a16="http://schemas.microsoft.com/office/drawing/2014/main" id="{BFEBF625-8037-4FB2-BA02-3D3F5AF7E122}"/>
              </a:ext>
            </a:extLst>
          </p:cNvPr>
          <p:cNvSpPr>
            <a:spLocks noGrp="1"/>
          </p:cNvSpPr>
          <p:nvPr>
            <p:ph type="sldNum" sz="quarter" idx="4"/>
          </p:nvPr>
        </p:nvSpPr>
        <p:spPr>
          <a:xfrm>
            <a:off x="6863556" y="6506289"/>
            <a:ext cx="2133600" cy="223838"/>
          </a:xfrm>
        </p:spPr>
        <p:txBody>
          <a:bodyPr/>
          <a:lstStyle/>
          <a:p>
            <a:pPr>
              <a:defRPr/>
            </a:pPr>
            <a:fld id="{20424B72-08C1-4C47-832D-1D6F1133BCD2}" type="slidenum">
              <a:rPr lang="en-US" altLang="en-US" sz="1000" smtClean="0">
                <a:solidFill>
                  <a:schemeClr val="tx1">
                    <a:lumMod val="50000"/>
                    <a:lumOff val="50000"/>
                  </a:schemeClr>
                </a:solidFill>
              </a:rPr>
              <a:pPr>
                <a:defRPr/>
              </a:pPr>
              <a:t>6</a:t>
            </a:fld>
            <a:endParaRPr lang="en-US" altLang="en-US" sz="1000" dirty="0">
              <a:solidFill>
                <a:schemeClr val="tx1">
                  <a:lumMod val="50000"/>
                  <a:lumOff val="50000"/>
                </a:schemeClr>
              </a:solidFill>
            </a:endParaRPr>
          </a:p>
        </p:txBody>
      </p:sp>
      <p:pic>
        <p:nvPicPr>
          <p:cNvPr id="9" name="Picture 8">
            <a:extLst>
              <a:ext uri="{FF2B5EF4-FFF2-40B4-BE49-F238E27FC236}">
                <a16:creationId xmlns:a16="http://schemas.microsoft.com/office/drawing/2014/main" id="{70493593-0A81-46CD-8C65-3335354B8306}"/>
              </a:ext>
            </a:extLst>
          </p:cNvPr>
          <p:cNvPicPr>
            <a:picLocks noChangeAspect="1"/>
          </p:cNvPicPr>
          <p:nvPr/>
        </p:nvPicPr>
        <p:blipFill>
          <a:blip r:embed="rId4"/>
          <a:stretch>
            <a:fillRect/>
          </a:stretch>
        </p:blipFill>
        <p:spPr>
          <a:xfrm>
            <a:off x="0" y="1954738"/>
            <a:ext cx="8669100" cy="4023360"/>
          </a:xfrm>
          <a:prstGeom prst="rect">
            <a:avLst/>
          </a:prstGeom>
        </p:spPr>
      </p:pic>
    </p:spTree>
    <p:extLst>
      <p:ext uri="{BB962C8B-B14F-4D97-AF65-F5344CB8AC3E}">
        <p14:creationId xmlns:p14="http://schemas.microsoft.com/office/powerpoint/2010/main" val="2158436324"/>
      </p:ext>
    </p:extLst>
  </p:cSld>
  <p:clrMapOvr>
    <a:masterClrMapping/>
  </p:clrMapOvr>
  <p:transition>
    <p:wipe dir="d"/>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25400" y="773147"/>
            <a:ext cx="7518600" cy="612898"/>
          </a:xfrm>
        </p:spPr>
        <p:txBody>
          <a:bodyPr/>
          <a:lstStyle/>
          <a:p>
            <a:r>
              <a:rPr lang="en-US" dirty="0" smtClean="0"/>
              <a:t>COMMUNITY DEVELOPMENT BLOCK GRANT (CDBG)</a:t>
            </a:r>
            <a:endParaRPr lang="en-US" dirty="0"/>
          </a:p>
        </p:txBody>
      </p:sp>
      <p:graphicFrame>
        <p:nvGraphicFramePr>
          <p:cNvPr id="3" name="Table 2"/>
          <p:cNvGraphicFramePr>
            <a:graphicFrameLocks noGrp="1"/>
          </p:cNvGraphicFramePr>
          <p:nvPr>
            <p:extLst>
              <p:ext uri="{D42A27DB-BD31-4B8C-83A1-F6EECF244321}">
                <p14:modId xmlns:p14="http://schemas.microsoft.com/office/powerpoint/2010/main" val="2657078111"/>
              </p:ext>
            </p:extLst>
          </p:nvPr>
        </p:nvGraphicFramePr>
        <p:xfrm>
          <a:off x="2062368" y="1976121"/>
          <a:ext cx="5252832" cy="3709061"/>
        </p:xfrm>
        <a:graphic>
          <a:graphicData uri="http://schemas.openxmlformats.org/drawingml/2006/table">
            <a:tbl>
              <a:tblPr>
                <a:tableStyleId>{5C22544A-7EE6-4342-B048-85BDC9FD1C3A}</a:tableStyleId>
              </a:tblPr>
              <a:tblGrid>
                <a:gridCol w="3666683">
                  <a:extLst>
                    <a:ext uri="{9D8B030D-6E8A-4147-A177-3AD203B41FA5}">
                      <a16:colId xmlns:a16="http://schemas.microsoft.com/office/drawing/2014/main" val="4020895716"/>
                    </a:ext>
                  </a:extLst>
                </a:gridCol>
                <a:gridCol w="1586149">
                  <a:extLst>
                    <a:ext uri="{9D8B030D-6E8A-4147-A177-3AD203B41FA5}">
                      <a16:colId xmlns:a16="http://schemas.microsoft.com/office/drawing/2014/main" val="2644203126"/>
                    </a:ext>
                  </a:extLst>
                </a:gridCol>
              </a:tblGrid>
              <a:tr h="418858">
                <a:tc>
                  <a:txBody>
                    <a:bodyPr/>
                    <a:lstStyle/>
                    <a:p>
                      <a:pPr algn="l" fontAlgn="b"/>
                      <a:r>
                        <a:rPr lang="en-US" sz="1100" u="none" strike="noStrike" dirty="0">
                          <a:effectLst/>
                        </a:rPr>
                        <a:t>Admin/Planning</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smtClean="0">
                          <a:effectLst/>
                        </a:rPr>
                        <a:t>31,640,753.00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50727068"/>
                  </a:ext>
                </a:extLst>
              </a:tr>
              <a:tr h="418858">
                <a:tc>
                  <a:txBody>
                    <a:bodyPr/>
                    <a:lstStyle/>
                    <a:p>
                      <a:pPr algn="l" fontAlgn="b"/>
                      <a:r>
                        <a:rPr lang="en-US" sz="1100" u="none" strike="noStrike">
                          <a:effectLst/>
                        </a:rPr>
                        <a:t>Demolition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15,718,907.00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8450148"/>
                  </a:ext>
                </a:extLst>
              </a:tr>
              <a:tr h="418858">
                <a:tc>
                  <a:txBody>
                    <a:bodyPr/>
                    <a:lstStyle/>
                    <a:p>
                      <a:pPr algn="l" fontAlgn="b"/>
                      <a:r>
                        <a:rPr lang="en-US" sz="1100" u="none" strike="noStrike" dirty="0">
                          <a:effectLst/>
                        </a:rPr>
                        <a:t>Economic Development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11,144,747.00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7748359"/>
                  </a:ext>
                </a:extLst>
              </a:tr>
              <a:tr h="418858">
                <a:tc>
                  <a:txBody>
                    <a:bodyPr/>
                    <a:lstStyle/>
                    <a:p>
                      <a:pPr algn="l" fontAlgn="b"/>
                      <a:r>
                        <a:rPr lang="en-US" sz="1100" u="none" strike="noStrike" dirty="0">
                          <a:effectLst/>
                        </a:rPr>
                        <a:t>Home </a:t>
                      </a:r>
                      <a:r>
                        <a:rPr lang="en-US" sz="1100" u="none" strike="noStrike" dirty="0" smtClean="0">
                          <a:effectLst/>
                        </a:rPr>
                        <a:t>Rehabilitation </a:t>
                      </a:r>
                      <a:r>
                        <a:rPr lang="en-US" sz="1100" u="none" strike="noStrike" dirty="0">
                          <a:effectLst/>
                        </a:rPr>
                        <a:t>(</a:t>
                      </a:r>
                      <a:r>
                        <a:rPr lang="en-US" sz="1100" u="none" strike="noStrike" dirty="0" err="1">
                          <a:effectLst/>
                        </a:rPr>
                        <a:t>incl</a:t>
                      </a:r>
                      <a:r>
                        <a:rPr lang="en-US" sz="1100" u="none" strike="noStrike" dirty="0">
                          <a:effectLst/>
                        </a:rPr>
                        <a:t> Lead)</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34,713,616.00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6737095"/>
                  </a:ext>
                </a:extLst>
              </a:tr>
              <a:tr h="777055">
                <a:tc>
                  <a:txBody>
                    <a:bodyPr/>
                    <a:lstStyle/>
                    <a:p>
                      <a:pPr algn="l" fontAlgn="b"/>
                      <a:r>
                        <a:rPr lang="en-US" sz="1100" u="none" strike="noStrike" dirty="0">
                          <a:effectLst/>
                        </a:rPr>
                        <a:t>Public Improvements/Pre-</a:t>
                      </a:r>
                      <a:r>
                        <a:rPr lang="en-US" sz="1100" u="none" strike="noStrike" dirty="0" err="1">
                          <a:effectLst/>
                        </a:rPr>
                        <a:t>dvpt</a:t>
                      </a:r>
                      <a:r>
                        <a:rPr lang="en-US" sz="1100" u="none" strike="noStrike" dirty="0">
                          <a:effectLst/>
                        </a:rPr>
                        <a:t> Rehab</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4,465,417.00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4674734"/>
                  </a:ext>
                </a:extLst>
              </a:tr>
              <a:tr h="418858">
                <a:tc>
                  <a:txBody>
                    <a:bodyPr/>
                    <a:lstStyle/>
                    <a:p>
                      <a:pPr algn="l" fontAlgn="b"/>
                      <a:r>
                        <a:rPr lang="en-US" sz="1100" u="none" strike="noStrike">
                          <a:effectLst/>
                        </a:rPr>
                        <a:t>Public Facility Rehabilitation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6,461,074.00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346031"/>
                  </a:ext>
                </a:extLst>
              </a:tr>
              <a:tr h="418858">
                <a:tc>
                  <a:txBody>
                    <a:bodyPr/>
                    <a:lstStyle/>
                    <a:p>
                      <a:pPr algn="l" fontAlgn="b"/>
                      <a:r>
                        <a:rPr lang="en-US" sz="1100" u="none" strike="noStrike">
                          <a:effectLst/>
                        </a:rPr>
                        <a:t>Public Service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34,411,373.00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7302613"/>
                  </a:ext>
                </a:extLst>
              </a:tr>
              <a:tr h="418858">
                <a:tc>
                  <a:txBody>
                    <a:bodyPr/>
                    <a:lstStyle/>
                    <a:p>
                      <a:pPr algn="l" fontAlgn="b"/>
                      <a:r>
                        <a:rPr lang="en-US" sz="1100" u="none" strike="noStrike" dirty="0">
                          <a:effectLst/>
                        </a:rPr>
                        <a:t>Section 108 Loan Repayments</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26,309,868.00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8210477"/>
                  </a:ext>
                </a:extLst>
              </a:tr>
            </a:tbl>
          </a:graphicData>
        </a:graphic>
      </p:graphicFrame>
      <p:sp>
        <p:nvSpPr>
          <p:cNvPr id="5" name="TextBox 4"/>
          <p:cNvSpPr txBox="1"/>
          <p:nvPr/>
        </p:nvSpPr>
        <p:spPr>
          <a:xfrm>
            <a:off x="2541279" y="1586421"/>
            <a:ext cx="4295009" cy="276999"/>
          </a:xfrm>
          <a:prstGeom prst="rect">
            <a:avLst/>
          </a:prstGeom>
          <a:solidFill>
            <a:schemeClr val="accent2">
              <a:lumMod val="40000"/>
              <a:lumOff val="60000"/>
            </a:schemeClr>
          </a:solidFill>
        </p:spPr>
        <p:txBody>
          <a:bodyPr wrap="square" lIns="0" tIns="0" rIns="0" bIns="0" rtlCol="0">
            <a:spAutoFit/>
          </a:bodyPr>
          <a:lstStyle/>
          <a:p>
            <a:r>
              <a:rPr lang="en-US" b="1" dirty="0" smtClean="0"/>
              <a:t>Last 5-yr Activity Expenditure Budget</a:t>
            </a:r>
          </a:p>
        </p:txBody>
      </p:sp>
    </p:spTree>
    <p:extLst>
      <p:ext uri="{BB962C8B-B14F-4D97-AF65-F5344CB8AC3E}">
        <p14:creationId xmlns:p14="http://schemas.microsoft.com/office/powerpoint/2010/main" val="132619967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19997" y="426550"/>
            <a:ext cx="7524003" cy="970450"/>
          </a:xfrm>
        </p:spPr>
        <p:txBody>
          <a:bodyPr/>
          <a:lstStyle/>
          <a:p>
            <a:r>
              <a:rPr lang="en-US" sz="2400" dirty="0" smtClean="0"/>
              <a:t>LAST 5-YR ACTIVITY EXPENDITURE BUDGET (CDBG)</a:t>
            </a:r>
            <a:endParaRPr lang="en-US" sz="2400" dirty="0"/>
          </a:p>
        </p:txBody>
      </p:sp>
      <p:graphicFrame>
        <p:nvGraphicFramePr>
          <p:cNvPr id="5" name="Chart 4"/>
          <p:cNvGraphicFramePr/>
          <p:nvPr>
            <p:extLst>
              <p:ext uri="{D42A27DB-BD31-4B8C-83A1-F6EECF244321}">
                <p14:modId xmlns:p14="http://schemas.microsoft.com/office/powerpoint/2010/main" val="2537742016"/>
              </p:ext>
            </p:extLst>
          </p:nvPr>
        </p:nvGraphicFramePr>
        <p:xfrm>
          <a:off x="530086" y="1396999"/>
          <a:ext cx="8613913" cy="448696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Table 8"/>
          <p:cNvGraphicFramePr>
            <a:graphicFrameLocks noGrp="1"/>
          </p:cNvGraphicFramePr>
          <p:nvPr>
            <p:extLst>
              <p:ext uri="{D42A27DB-BD31-4B8C-83A1-F6EECF244321}">
                <p14:modId xmlns:p14="http://schemas.microsoft.com/office/powerpoint/2010/main" val="938442750"/>
              </p:ext>
            </p:extLst>
          </p:nvPr>
        </p:nvGraphicFramePr>
        <p:xfrm>
          <a:off x="9245048" y="4817607"/>
          <a:ext cx="3238500" cy="1630680"/>
        </p:xfrm>
        <a:graphic>
          <a:graphicData uri="http://schemas.openxmlformats.org/drawingml/2006/table">
            <a:tbl>
              <a:tblPr>
                <a:tableStyleId>{5C22544A-7EE6-4342-B048-85BDC9FD1C3A}</a:tableStyleId>
              </a:tblPr>
              <a:tblGrid>
                <a:gridCol w="2260600">
                  <a:extLst>
                    <a:ext uri="{9D8B030D-6E8A-4147-A177-3AD203B41FA5}">
                      <a16:colId xmlns:a16="http://schemas.microsoft.com/office/drawing/2014/main" val="4020895716"/>
                    </a:ext>
                  </a:extLst>
                </a:gridCol>
                <a:gridCol w="977900">
                  <a:extLst>
                    <a:ext uri="{9D8B030D-6E8A-4147-A177-3AD203B41FA5}">
                      <a16:colId xmlns:a16="http://schemas.microsoft.com/office/drawing/2014/main" val="2644203126"/>
                    </a:ext>
                  </a:extLst>
                </a:gridCol>
              </a:tblGrid>
              <a:tr h="184150">
                <a:tc>
                  <a:txBody>
                    <a:bodyPr/>
                    <a:lstStyle/>
                    <a:p>
                      <a:pPr algn="l" fontAlgn="b"/>
                      <a:r>
                        <a:rPr lang="en-US" sz="1100" u="none" strike="noStrike" dirty="0">
                          <a:effectLst/>
                        </a:rPr>
                        <a:t>Admin/Planning</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smtClean="0">
                          <a:effectLst/>
                        </a:rPr>
                        <a:t>31,640,753.00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550727068"/>
                  </a:ext>
                </a:extLst>
              </a:tr>
              <a:tr h="184150">
                <a:tc>
                  <a:txBody>
                    <a:bodyPr/>
                    <a:lstStyle/>
                    <a:p>
                      <a:pPr algn="l" fontAlgn="b"/>
                      <a:r>
                        <a:rPr lang="en-US" sz="1100" u="none" strike="noStrike">
                          <a:effectLst/>
                        </a:rPr>
                        <a:t>Demolition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15,718,907.00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138450148"/>
                  </a:ext>
                </a:extLst>
              </a:tr>
              <a:tr h="184150">
                <a:tc>
                  <a:txBody>
                    <a:bodyPr/>
                    <a:lstStyle/>
                    <a:p>
                      <a:pPr algn="l" fontAlgn="b"/>
                      <a:r>
                        <a:rPr lang="en-US" sz="1100" u="none" strike="noStrike" dirty="0">
                          <a:effectLst/>
                        </a:rPr>
                        <a:t>Economic Development</a:t>
                      </a:r>
                      <a:endParaRPr lang="en-US" sz="1100" b="0" i="0" u="none" strike="noStrike" dirty="0">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11,144,747.00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817748359"/>
                  </a:ext>
                </a:extLst>
              </a:tr>
              <a:tr h="184150">
                <a:tc>
                  <a:txBody>
                    <a:bodyPr/>
                    <a:lstStyle/>
                    <a:p>
                      <a:pPr algn="l" fontAlgn="b"/>
                      <a:r>
                        <a:rPr lang="en-US" sz="1100" u="none" strike="noStrike">
                          <a:effectLst/>
                        </a:rPr>
                        <a:t>Home Rehabilitaion (incl Lead)</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34,713,616.00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06737095"/>
                  </a:ext>
                </a:extLst>
              </a:tr>
              <a:tr h="184150">
                <a:tc>
                  <a:txBody>
                    <a:bodyPr/>
                    <a:lstStyle/>
                    <a:p>
                      <a:pPr algn="l" fontAlgn="b"/>
                      <a:r>
                        <a:rPr lang="en-US" sz="1100" u="none" strike="noStrike">
                          <a:effectLst/>
                        </a:rPr>
                        <a:t>Public Improvements/Pre-dvpt Rehab</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4,465,417.00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2934674734"/>
                  </a:ext>
                </a:extLst>
              </a:tr>
              <a:tr h="184150">
                <a:tc>
                  <a:txBody>
                    <a:bodyPr/>
                    <a:lstStyle/>
                    <a:p>
                      <a:pPr algn="l" fontAlgn="b"/>
                      <a:r>
                        <a:rPr lang="en-US" sz="1100" u="none" strike="noStrike">
                          <a:effectLst/>
                        </a:rPr>
                        <a:t>Public Facility Rehabilitation</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6,461,074.00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78346031"/>
                  </a:ext>
                </a:extLst>
              </a:tr>
              <a:tr h="184150">
                <a:tc>
                  <a:txBody>
                    <a:bodyPr/>
                    <a:lstStyle/>
                    <a:p>
                      <a:pPr algn="l" fontAlgn="b"/>
                      <a:r>
                        <a:rPr lang="en-US" sz="1100" u="none" strike="noStrike">
                          <a:effectLst/>
                        </a:rPr>
                        <a:t>Public Service</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a:effectLst/>
                        </a:rPr>
                        <a:t>34,411,373.00</a:t>
                      </a:r>
                      <a:endParaRPr lang="en-US" sz="1100" b="0" i="0" u="none" strike="noStrike">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4027302613"/>
                  </a:ext>
                </a:extLst>
              </a:tr>
              <a:tr h="184150">
                <a:tc>
                  <a:txBody>
                    <a:bodyPr/>
                    <a:lstStyle/>
                    <a:p>
                      <a:pPr algn="l" fontAlgn="b"/>
                      <a:r>
                        <a:rPr lang="en-US" sz="1100" u="none" strike="noStrike">
                          <a:effectLst/>
                        </a:rPr>
                        <a:t>Section 108 Loan Repayments</a:t>
                      </a:r>
                      <a:endParaRPr lang="en-US" sz="1100" b="0" i="0" u="none" strike="noStrike">
                        <a:solidFill>
                          <a:srgbClr val="000000"/>
                        </a:solidFill>
                        <a:effectLst/>
                        <a:latin typeface="Calibri" panose="020F0502020204030204" pitchFamily="34" charset="0"/>
                      </a:endParaRPr>
                    </a:p>
                  </a:txBody>
                  <a:tcPr marL="6350" marR="6350" marT="6350" marB="0" anchor="b"/>
                </a:tc>
                <a:tc>
                  <a:txBody>
                    <a:bodyPr/>
                    <a:lstStyle/>
                    <a:p>
                      <a:pPr algn="r" fontAlgn="b"/>
                      <a:r>
                        <a:rPr lang="en-US" sz="1100" u="none" strike="noStrike" dirty="0">
                          <a:effectLst/>
                        </a:rPr>
                        <a:t>26,309,868.00</a:t>
                      </a:r>
                      <a:endParaRPr lang="en-US" sz="1100" b="0" i="0" u="none" strike="noStrike" dirty="0">
                        <a:solidFill>
                          <a:srgbClr val="000000"/>
                        </a:solidFill>
                        <a:effectLst/>
                        <a:latin typeface="Calibri" panose="020F0502020204030204" pitchFamily="34" charset="0"/>
                      </a:endParaRPr>
                    </a:p>
                  </a:txBody>
                  <a:tcPr marL="6350" marR="6350" marT="6350" marB="0" anchor="b"/>
                </a:tc>
                <a:extLst>
                  <a:ext uri="{0D108BD9-81ED-4DB2-BD59-A6C34878D82A}">
                    <a16:rowId xmlns:a16="http://schemas.microsoft.com/office/drawing/2014/main" val="1378210477"/>
                  </a:ext>
                </a:extLst>
              </a:tr>
            </a:tbl>
          </a:graphicData>
        </a:graphic>
      </p:graphicFrame>
    </p:spTree>
    <p:extLst>
      <p:ext uri="{BB962C8B-B14F-4D97-AF65-F5344CB8AC3E}">
        <p14:creationId xmlns:p14="http://schemas.microsoft.com/office/powerpoint/2010/main" val="79607098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974F9D-79D6-4BF2-9F77-AB0412885CF7}"/>
              </a:ext>
            </a:extLst>
          </p:cNvPr>
          <p:cNvSpPr>
            <a:spLocks noGrp="1"/>
          </p:cNvSpPr>
          <p:nvPr>
            <p:ph type="title"/>
          </p:nvPr>
        </p:nvSpPr>
        <p:spPr>
          <a:xfrm>
            <a:off x="1625400" y="773147"/>
            <a:ext cx="7518600" cy="612898"/>
          </a:xfrm>
        </p:spPr>
        <p:txBody>
          <a:bodyPr/>
          <a:lstStyle/>
          <a:p>
            <a:r>
              <a:rPr lang="en-US" sz="2400" dirty="0">
                <a:latin typeface="Bahnschrift SemiBold" panose="020B0502040204020203" pitchFamily="34" charset="0"/>
              </a:rPr>
              <a:t>Identify &amp; Prioritize Housing &amp; Community Dev Needs </a:t>
            </a:r>
            <a:endParaRPr lang="en-US" dirty="0"/>
          </a:p>
        </p:txBody>
      </p:sp>
      <p:sp>
        <p:nvSpPr>
          <p:cNvPr id="3" name="Text Placeholder 2">
            <a:extLst>
              <a:ext uri="{FF2B5EF4-FFF2-40B4-BE49-F238E27FC236}">
                <a16:creationId xmlns:a16="http://schemas.microsoft.com/office/drawing/2014/main" id="{A855136B-EB85-44F4-9382-A46B578A0717}"/>
              </a:ext>
            </a:extLst>
          </p:cNvPr>
          <p:cNvSpPr>
            <a:spLocks noGrp="1"/>
          </p:cNvSpPr>
          <p:nvPr>
            <p:ph type="body" sz="quarter" idx="10"/>
          </p:nvPr>
        </p:nvSpPr>
        <p:spPr>
          <a:xfrm>
            <a:off x="735497" y="3572408"/>
            <a:ext cx="7286286" cy="2675731"/>
          </a:xfrm>
        </p:spPr>
        <p:txBody>
          <a:bodyPr>
            <a:normAutofit/>
          </a:bodyPr>
          <a:lstStyle/>
          <a:p>
            <a:pPr marL="571500" indent="-571500">
              <a:buFont typeface="+mj-lt"/>
              <a:buAutoNum type="arabicPeriod"/>
            </a:pPr>
            <a:r>
              <a:rPr lang="en-US" sz="2400" dirty="0">
                <a:latin typeface="Bahnschrift SemiBold" panose="020B0502040204020203" pitchFamily="34" charset="0"/>
              </a:rPr>
              <a:t>Housing</a:t>
            </a:r>
          </a:p>
          <a:p>
            <a:pPr marL="571500" indent="-571500">
              <a:buFont typeface="+mj-lt"/>
              <a:buAutoNum type="arabicPeriod"/>
            </a:pPr>
            <a:r>
              <a:rPr lang="en-US" sz="2400" dirty="0">
                <a:latin typeface="Bahnschrift SemiBold" panose="020B0502040204020203" pitchFamily="34" charset="0"/>
              </a:rPr>
              <a:t>Economic Development</a:t>
            </a:r>
          </a:p>
          <a:p>
            <a:pPr marL="571500" indent="-571500">
              <a:buFont typeface="+mj-lt"/>
              <a:buAutoNum type="arabicPeriod"/>
            </a:pPr>
            <a:r>
              <a:rPr lang="en-US" sz="2400" dirty="0">
                <a:latin typeface="Bahnschrift SemiBold" panose="020B0502040204020203" pitchFamily="34" charset="0"/>
              </a:rPr>
              <a:t>Public Infrastructure and Neighborhood Services</a:t>
            </a:r>
          </a:p>
          <a:p>
            <a:pPr marL="571500" indent="-571500">
              <a:buFont typeface="+mj-lt"/>
              <a:buAutoNum type="arabicPeriod"/>
            </a:pPr>
            <a:r>
              <a:rPr lang="en-US" sz="2400" dirty="0">
                <a:latin typeface="Bahnschrift SemiBold" panose="020B0502040204020203" pitchFamily="34" charset="0"/>
              </a:rPr>
              <a:t>Community and Public Facilities</a:t>
            </a:r>
          </a:p>
          <a:p>
            <a:pPr marL="571500" indent="-571500">
              <a:buFont typeface="+mj-lt"/>
              <a:buAutoNum type="arabicPeriod"/>
            </a:pPr>
            <a:r>
              <a:rPr lang="en-US" sz="2400" dirty="0">
                <a:latin typeface="Bahnschrift SemiBold" panose="020B0502040204020203" pitchFamily="34" charset="0"/>
              </a:rPr>
              <a:t>Public Services</a:t>
            </a:r>
          </a:p>
          <a:p>
            <a:pPr marL="571500" indent="-571500">
              <a:buFont typeface="+mj-lt"/>
              <a:buAutoNum type="arabicPeriod"/>
            </a:pPr>
            <a:r>
              <a:rPr lang="en-US" sz="2400" dirty="0">
                <a:latin typeface="Bahnschrift SemiBold" panose="020B0502040204020203" pitchFamily="34" charset="0"/>
              </a:rPr>
              <a:t>Homeless Prevention</a:t>
            </a:r>
          </a:p>
        </p:txBody>
      </p:sp>
      <p:sp>
        <p:nvSpPr>
          <p:cNvPr id="5" name="Text Placeholder 2">
            <a:extLst>
              <a:ext uri="{FF2B5EF4-FFF2-40B4-BE49-F238E27FC236}">
                <a16:creationId xmlns:a16="http://schemas.microsoft.com/office/drawing/2014/main" id="{B0479FF2-E90F-4AEA-A529-A2D81D613BC4}"/>
              </a:ext>
            </a:extLst>
          </p:cNvPr>
          <p:cNvSpPr txBox="1">
            <a:spLocks/>
          </p:cNvSpPr>
          <p:nvPr/>
        </p:nvSpPr>
        <p:spPr>
          <a:xfrm>
            <a:off x="735497" y="1829519"/>
            <a:ext cx="8150086" cy="1577000"/>
          </a:xfrm>
          <a:prstGeom prst="rect">
            <a:avLst/>
          </a:prstGeom>
        </p:spPr>
        <p:txBody>
          <a:bodyPr vert="horz" lIns="0" tIns="0" rIns="0" bIns="0" rtlCol="0" anchor="t" anchorCtr="0">
            <a:noAutofit/>
          </a:bodyPr>
          <a:lstStyle>
            <a:lvl1pPr marL="223838" indent="-22383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1pPr>
            <a:lvl2pPr marL="569913" indent="-284163"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2pPr>
            <a:lvl3pPr marL="915988"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3pPr>
            <a:lvl4pPr marL="1262063" indent="-293688"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4pPr>
            <a:lvl5pPr marL="1598613" indent="-285750" algn="l" defTabSz="457200" rtl="0" eaLnBrk="1" latinLnBrk="0" hangingPunct="1">
              <a:spcBef>
                <a:spcPts val="0"/>
              </a:spcBef>
              <a:spcAft>
                <a:spcPts val="600"/>
              </a:spcAft>
              <a:buFont typeface="Arial"/>
              <a:buChar char="»"/>
              <a:defRPr sz="16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pPr marL="0" indent="0" algn="just">
              <a:buNone/>
            </a:pPr>
            <a:r>
              <a:rPr lang="en-US" sz="2400" dirty="0">
                <a:latin typeface="Bahnschrift SemiBold" panose="020B0502040204020203" pitchFamily="34" charset="0"/>
              </a:rPr>
              <a:t>The City’s housing and community development needs were identified and prioritized below using a combination of online </a:t>
            </a:r>
            <a:r>
              <a:rPr lang="en-US" sz="2400" dirty="0">
                <a:solidFill>
                  <a:srgbClr val="002060"/>
                </a:solidFill>
                <a:latin typeface="Bahnschrift SemiBold" panose="020B0502040204020203" pitchFamily="34" charset="0"/>
              </a:rPr>
              <a:t>community needs surveys </a:t>
            </a:r>
            <a:r>
              <a:rPr lang="en-US" sz="2400" dirty="0">
                <a:latin typeface="Bahnschrift SemiBold" panose="020B0502040204020203" pitchFamily="34" charset="0"/>
              </a:rPr>
              <a:t>and analysis of </a:t>
            </a:r>
            <a:r>
              <a:rPr lang="en-US" sz="2400" dirty="0">
                <a:solidFill>
                  <a:srgbClr val="002060"/>
                </a:solidFill>
                <a:latin typeface="Bahnschrift SemiBold" panose="020B0502040204020203" pitchFamily="34" charset="0"/>
              </a:rPr>
              <a:t>demographic</a:t>
            </a:r>
            <a:r>
              <a:rPr lang="en-US" sz="2400" dirty="0">
                <a:latin typeface="Bahnschrift SemiBold" panose="020B0502040204020203" pitchFamily="34" charset="0"/>
              </a:rPr>
              <a:t>, </a:t>
            </a:r>
            <a:r>
              <a:rPr lang="en-US" sz="2400" dirty="0">
                <a:solidFill>
                  <a:srgbClr val="002060"/>
                </a:solidFill>
                <a:latin typeface="Bahnschrift SemiBold" panose="020B0502040204020203" pitchFamily="34" charset="0"/>
              </a:rPr>
              <a:t>housing, </a:t>
            </a:r>
            <a:r>
              <a:rPr lang="en-US" sz="2400" dirty="0">
                <a:latin typeface="Bahnschrift SemiBold" panose="020B0502040204020203" pitchFamily="34" charset="0"/>
              </a:rPr>
              <a:t>and </a:t>
            </a:r>
            <a:r>
              <a:rPr lang="en-US" sz="2400" dirty="0">
                <a:solidFill>
                  <a:srgbClr val="002060"/>
                </a:solidFill>
                <a:latin typeface="Bahnschrift SemiBold" panose="020B0502040204020203" pitchFamily="34" charset="0"/>
              </a:rPr>
              <a:t>economic</a:t>
            </a:r>
            <a:r>
              <a:rPr lang="en-US" sz="2400" dirty="0">
                <a:latin typeface="Bahnschrift SemiBold" panose="020B0502040204020203" pitchFamily="34" charset="0"/>
              </a:rPr>
              <a:t> data:</a:t>
            </a:r>
          </a:p>
        </p:txBody>
      </p:sp>
    </p:spTree>
    <p:extLst>
      <p:ext uri="{BB962C8B-B14F-4D97-AF65-F5344CB8AC3E}">
        <p14:creationId xmlns:p14="http://schemas.microsoft.com/office/powerpoint/2010/main" val="951089128"/>
      </p:ext>
    </p:extLst>
  </p:cSld>
  <p:clrMapOvr>
    <a:masterClrMapping/>
  </p:clrMapOvr>
  <p:timing>
    <p:tnLst>
      <p:par>
        <p:cTn id="1" dur="indefinite" restart="never" nodeType="tmRoot"/>
      </p:par>
    </p:tnLst>
  </p:timing>
</p:sld>
</file>

<file path=ppt/theme/_rels/theme3.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CoD_Content">
  <a:themeElements>
    <a:clrScheme name="City of Detroit_R04">
      <a:dk1>
        <a:sysClr val="windowText" lastClr="000000"/>
      </a:dk1>
      <a:lt1>
        <a:sysClr val="window" lastClr="FFFFFF"/>
      </a:lt1>
      <a:dk2>
        <a:srgbClr val="004445"/>
      </a:dk2>
      <a:lt2>
        <a:srgbClr val="9FD4B3"/>
      </a:lt2>
      <a:accent1>
        <a:srgbClr val="004445"/>
      </a:accent1>
      <a:accent2>
        <a:srgbClr val="009681"/>
      </a:accent2>
      <a:accent3>
        <a:srgbClr val="666666"/>
      </a:accent3>
      <a:accent4>
        <a:srgbClr val="9FD4B3"/>
      </a:accent4>
      <a:accent5>
        <a:srgbClr val="808080"/>
      </a:accent5>
      <a:accent6>
        <a:srgbClr val="154C4D"/>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chemeClr val="accent3"/>
        </a:solidFill>
        <a:ln>
          <a:noFill/>
        </a:ln>
        <a:effectLst/>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txDef>
      <a:spPr>
        <a:noFill/>
      </a:spPr>
      <a:bodyPr wrap="none" lIns="0" tIns="0" rIns="0" bIns="0" rtlCol="0">
        <a:spAutoFit/>
      </a:bodyPr>
      <a:lstStyle>
        <a:defPPr>
          <a:defRPr sz="1600" dirty="0" smtClean="0"/>
        </a:defPPr>
      </a:lstStyle>
    </a:txDef>
  </a:objectDefaults>
  <a:extraClrSchemeLst/>
</a:theme>
</file>

<file path=ppt/theme/theme2.xml><?xml version="1.0" encoding="utf-8"?>
<a:theme xmlns:a="http://schemas.openxmlformats.org/drawingml/2006/main" name="Communications Deck">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Presentation Deck" id="{904AEF62-EA66-45C0-8322-E22F433C52E2}" vid="{BB5D1B4D-00D2-4B6E-AE96-ECA79A223350}"/>
    </a:ext>
  </a:extLst>
</a:theme>
</file>

<file path=ppt/theme/theme3.xml><?xml version="1.0" encoding="utf-8"?>
<a:theme xmlns:a="http://schemas.openxmlformats.org/drawingml/2006/main" name="Quotable">
  <a:themeElements>
    <a:clrScheme name="Custom 3">
      <a:dk1>
        <a:srgbClr val="000000"/>
      </a:dk1>
      <a:lt1>
        <a:srgbClr val="FFFF00"/>
      </a:lt1>
      <a:dk2>
        <a:srgbClr val="DDDDDD"/>
      </a:dk2>
      <a:lt2>
        <a:srgbClr val="0070C0"/>
      </a:lt2>
      <a:accent1>
        <a:srgbClr val="9ECD33"/>
      </a:accent1>
      <a:accent2>
        <a:srgbClr val="E19933"/>
      </a:accent2>
      <a:accent3>
        <a:srgbClr val="FF0000"/>
      </a:accent3>
      <a:accent4>
        <a:srgbClr val="A967CB"/>
      </a:accent4>
      <a:accent5>
        <a:srgbClr val="5EA5DD"/>
      </a:accent5>
      <a:accent6>
        <a:srgbClr val="FFFF00"/>
      </a:accent6>
      <a:hlink>
        <a:srgbClr val="8F8F8F"/>
      </a:hlink>
      <a:folHlink>
        <a:srgbClr val="A5A5A5"/>
      </a:folHlink>
    </a:clrScheme>
    <a:fontScheme name="Quotable">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Quotable">
      <a:fillStyleLst>
        <a:solidFill>
          <a:schemeClr val="phClr"/>
        </a:solidFill>
        <a:gradFill rotWithShape="1">
          <a:gsLst>
            <a:gs pos="0">
              <a:schemeClr val="phClr">
                <a:tint val="80000"/>
                <a:lumMod val="105000"/>
              </a:schemeClr>
            </a:gs>
            <a:gs pos="100000">
              <a:schemeClr val="phClr">
                <a:tint val="90000"/>
              </a:schemeClr>
            </a:gs>
          </a:gsLst>
          <a:lin ang="5400000" scaled="0"/>
        </a:gradFill>
        <a:blipFill rotWithShape="1">
          <a:blip xmlns:r="http://schemas.openxmlformats.org/officeDocument/2006/relationships" r:embed="rId1">
            <a:duotone>
              <a:schemeClr val="phClr">
                <a:tint val="98000"/>
                <a:lumMod val="102000"/>
              </a:schemeClr>
              <a:schemeClr val="phClr">
                <a:shade val="98000"/>
                <a:lumMod val="98000"/>
              </a:schemeClr>
            </a:duotone>
          </a:blip>
          <a:tile tx="0" ty="0" sx="100000" sy="100000" flip="none" algn="tl"/>
        </a:blipFill>
      </a:fillStyleLst>
      <a:lnStyleLst>
        <a:ln w="9525" cap="rnd" cmpd="sng" algn="ctr">
          <a:solidFill>
            <a:schemeClr val="phClr"/>
          </a:solidFill>
          <a:prstDash val="solid"/>
        </a:ln>
        <a:ln w="15875" cap="rnd" cmpd="sng" algn="ctr">
          <a:solidFill>
            <a:schemeClr val="phClr"/>
          </a:solidFill>
          <a:prstDash val="solid"/>
        </a:ln>
        <a:ln w="25400" cap="rnd" cmpd="sng" algn="ctr">
          <a:solidFill>
            <a:schemeClr val="phClr"/>
          </a:solidFill>
          <a:prstDash val="solid"/>
        </a:ln>
      </a:lnStyleLst>
      <a:effectStyleLst>
        <a:effectStyle>
          <a:effectLst/>
        </a:effectStyle>
        <a:effectStyle>
          <a:effectLst/>
        </a:effectStyle>
        <a:effectStyle>
          <a:effectLst>
            <a:innerShdw blurRad="63500" dist="25400" dir="13500000">
              <a:srgbClr val="000000">
                <a:alpha val="75000"/>
              </a:srgbClr>
            </a:innerShdw>
          </a:effectLst>
        </a:effectStyle>
      </a:effectStyleLst>
      <a:bgFillStyleLst>
        <a:solidFill>
          <a:schemeClr val="phClr"/>
        </a:solidFill>
        <a:gradFill rotWithShape="1">
          <a:gsLst>
            <a:gs pos="0">
              <a:schemeClr val="phClr">
                <a:tint val="100000"/>
              </a:schemeClr>
            </a:gs>
            <a:gs pos="100000">
              <a:schemeClr val="phClr">
                <a:tint val="84000"/>
                <a:shade val="84000"/>
                <a:lumMod val="90000"/>
              </a:schemeClr>
            </a:gs>
          </a:gsLst>
          <a:lin ang="5400000" scaled="0"/>
        </a:gradFill>
        <a:gradFill rotWithShape="1">
          <a:gsLst>
            <a:gs pos="0">
              <a:schemeClr val="phClr">
                <a:tint val="84000"/>
                <a:shade val="90000"/>
                <a:satMod val="120000"/>
                <a:lumMod val="90000"/>
              </a:schemeClr>
            </a:gs>
            <a:gs pos="100000">
              <a:schemeClr val="phClr"/>
            </a:gs>
          </a:gsLst>
          <a:lin ang="5400000" scaled="0"/>
        </a:gradFill>
      </a:bgFillStyleLst>
    </a:fmtScheme>
  </a:themeElements>
  <a:objectDefaults/>
  <a:extraClrSchemeLst/>
  <a:extLst>
    <a:ext uri="{05A4C25C-085E-4340-85A3-A5531E510DB2}">
      <thm15:themeFamily xmlns:thm15="http://schemas.microsoft.com/office/thememl/2012/main" name="Quotable" id="{39EC5628-30ED-4578-ACD8-9820EDB8E15A}" vid="{98D1675B-7325-48AD-994B-0DEF3379A98D}"/>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28446</TotalTime>
  <Words>1687</Words>
  <Application>Microsoft Office PowerPoint</Application>
  <PresentationFormat>On-screen Show (4:3)</PresentationFormat>
  <Paragraphs>256</Paragraphs>
  <Slides>21</Slides>
  <Notes>13</Notes>
  <HiddenSlides>0</HiddenSlides>
  <MMClips>0</MMClips>
  <ScaleCrop>false</ScaleCrop>
  <HeadingPairs>
    <vt:vector size="6" baseType="variant">
      <vt:variant>
        <vt:lpstr>Fonts Used</vt:lpstr>
      </vt:variant>
      <vt:variant>
        <vt:i4>13</vt:i4>
      </vt:variant>
      <vt:variant>
        <vt:lpstr>Theme</vt:lpstr>
      </vt:variant>
      <vt:variant>
        <vt:i4>3</vt:i4>
      </vt:variant>
      <vt:variant>
        <vt:lpstr>Slide Titles</vt:lpstr>
      </vt:variant>
      <vt:variant>
        <vt:i4>21</vt:i4>
      </vt:variant>
    </vt:vector>
  </HeadingPairs>
  <TitlesOfParts>
    <vt:vector size="37" baseType="lpstr">
      <vt:lpstr>MS PGothic</vt:lpstr>
      <vt:lpstr>Arial</vt:lpstr>
      <vt:lpstr>Arial Black</vt:lpstr>
      <vt:lpstr>Bahnschrift Light</vt:lpstr>
      <vt:lpstr>Bahnschrift SemiBold</vt:lpstr>
      <vt:lpstr>Calibri</vt:lpstr>
      <vt:lpstr>Calibri Light</vt:lpstr>
      <vt:lpstr>Century Gothic</vt:lpstr>
      <vt:lpstr>Geneva</vt:lpstr>
      <vt:lpstr>Times New Roman</vt:lpstr>
      <vt:lpstr>Trebuchet MS</vt:lpstr>
      <vt:lpstr>Wingdings</vt:lpstr>
      <vt:lpstr>Wingdings 2</vt:lpstr>
      <vt:lpstr>CoD_Content</vt:lpstr>
      <vt:lpstr>Communications Deck</vt:lpstr>
      <vt:lpstr>Quotable</vt:lpstr>
      <vt:lpstr>2020-2024 CONSOLIDATED PLAN ACTION PLAN  AND  NRSA (renewal)</vt:lpstr>
      <vt:lpstr>OVERVIEW</vt:lpstr>
      <vt:lpstr>Consolidated Plan &amp; Annual Action Plan</vt:lpstr>
      <vt:lpstr>PowerPoint Presentation</vt:lpstr>
      <vt:lpstr>PowerPoint Presentation</vt:lpstr>
      <vt:lpstr>FY 2020-2021 Annual Action Plan Resources</vt:lpstr>
      <vt:lpstr>COMMUNITY DEVELOPMENT BLOCK GRANT (CDBG)</vt:lpstr>
      <vt:lpstr>LAST 5-YR ACTIVITY EXPENDITURE BUDGET (CDBG)</vt:lpstr>
      <vt:lpstr>Identify &amp; Prioritize Housing &amp; Community Dev Needs </vt:lpstr>
      <vt:lpstr>Priority Area #1:  Housing</vt:lpstr>
      <vt:lpstr>Priority Area #2:  Economic Development</vt:lpstr>
      <vt:lpstr>Priority Areas #3&amp;4:  Public Infrastructure &amp; Facilities </vt:lpstr>
      <vt:lpstr>Priority Area #5:  Public Services</vt:lpstr>
      <vt:lpstr>Priority Area #6:  Homeless Prevention</vt:lpstr>
      <vt:lpstr>Neighborhood Revitalization Strategy Areas (NRSAs)</vt:lpstr>
      <vt:lpstr>PowerPoint Presentation</vt:lpstr>
      <vt:lpstr>PowerPoint Presentation</vt:lpstr>
      <vt:lpstr>Criteria for 2020-2024 NRSAs</vt:lpstr>
      <vt:lpstr>PowerPoint Presentation</vt:lpstr>
      <vt:lpstr>Strategies for 2020-2024 NRSAs</vt:lpstr>
      <vt:lpstr>Public Participation</vt:lpstr>
    </vt:vector>
  </TitlesOfParts>
  <Company>TDI</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User</dc:creator>
  <cp:lastModifiedBy>Warren T. Duncan</cp:lastModifiedBy>
  <cp:revision>265</cp:revision>
  <cp:lastPrinted>2020-08-24T06:15:30Z</cp:lastPrinted>
  <dcterms:created xsi:type="dcterms:W3CDTF">2015-11-17T14:35:30Z</dcterms:created>
  <dcterms:modified xsi:type="dcterms:W3CDTF">2020-09-10T01:39:48Z</dcterms:modified>
</cp:coreProperties>
</file>